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7" r:id="rId1"/>
  </p:sldMasterIdLst>
  <p:notesMasterIdLst>
    <p:notesMasterId r:id="rId56"/>
  </p:notesMasterIdLst>
  <p:sldIdLst>
    <p:sldId id="341" r:id="rId2"/>
    <p:sldId id="258" r:id="rId3"/>
    <p:sldId id="327" r:id="rId4"/>
    <p:sldId id="259" r:id="rId5"/>
    <p:sldId id="287" r:id="rId6"/>
    <p:sldId id="262" r:id="rId7"/>
    <p:sldId id="328" r:id="rId8"/>
    <p:sldId id="285" r:id="rId9"/>
    <p:sldId id="286" r:id="rId10"/>
    <p:sldId id="260" r:id="rId11"/>
    <p:sldId id="330" r:id="rId12"/>
    <p:sldId id="261" r:id="rId13"/>
    <p:sldId id="288" r:id="rId14"/>
    <p:sldId id="289" r:id="rId15"/>
    <p:sldId id="291" r:id="rId16"/>
    <p:sldId id="296" r:id="rId17"/>
    <p:sldId id="293" r:id="rId18"/>
    <p:sldId id="294" r:id="rId19"/>
    <p:sldId id="295" r:id="rId20"/>
    <p:sldId id="331" r:id="rId21"/>
    <p:sldId id="292" r:id="rId22"/>
    <p:sldId id="309" r:id="rId23"/>
    <p:sldId id="311" r:id="rId24"/>
    <p:sldId id="310" r:id="rId25"/>
    <p:sldId id="312" r:id="rId26"/>
    <p:sldId id="313" r:id="rId27"/>
    <p:sldId id="307" r:id="rId28"/>
    <p:sldId id="315" r:id="rId29"/>
    <p:sldId id="316" r:id="rId30"/>
    <p:sldId id="318" r:id="rId31"/>
    <p:sldId id="319" r:id="rId32"/>
    <p:sldId id="334" r:id="rId33"/>
    <p:sldId id="335" r:id="rId34"/>
    <p:sldId id="320" r:id="rId35"/>
    <p:sldId id="322" r:id="rId36"/>
    <p:sldId id="323" r:id="rId37"/>
    <p:sldId id="324" r:id="rId38"/>
    <p:sldId id="326" r:id="rId39"/>
    <p:sldId id="336" r:id="rId40"/>
    <p:sldId id="321" r:id="rId41"/>
    <p:sldId id="325" r:id="rId42"/>
    <p:sldId id="337" r:id="rId43"/>
    <p:sldId id="339" r:id="rId44"/>
    <p:sldId id="338" r:id="rId45"/>
    <p:sldId id="298" r:id="rId46"/>
    <p:sldId id="300" r:id="rId47"/>
    <p:sldId id="303" r:id="rId48"/>
    <p:sldId id="340" r:id="rId49"/>
    <p:sldId id="304" r:id="rId50"/>
    <p:sldId id="302" r:id="rId51"/>
    <p:sldId id="342" r:id="rId52"/>
    <p:sldId id="333" r:id="rId53"/>
    <p:sldId id="305" r:id="rId54"/>
    <p:sldId id="280" r:id="rId55"/>
  </p:sldIdLst>
  <p:sldSz cx="9144000" cy="5143500" type="screen16x9"/>
  <p:notesSz cx="6858000" cy="9144000"/>
  <p:embeddedFontLst>
    <p:embeddedFont>
      <p:font typeface="Helvetica Neue" panose="02000503000000020004" pitchFamily="2" charset="0"/>
      <p:regular r:id="rId57"/>
      <p:bold r:id="rId58"/>
      <p:italic r:id="rId59"/>
      <p:boldItalic r:id="rId60"/>
    </p:embeddedFont>
    <p:embeddedFont>
      <p:font typeface="Muli" pitchFamily="2" charset="77"/>
      <p:regular r:id="rId61"/>
      <p:bold r:id="rId62"/>
      <p:italic r:id="rId63"/>
      <p:boldItalic r:id="rId64"/>
    </p:embeddedFont>
    <p:embeddedFont>
      <p:font typeface="Nixie One" panose="02000503080000020004" pitchFamily="2" charset="0"/>
      <p:regular r:id="rId65"/>
    </p:embeddedFont>
    <p:embeddedFont>
      <p:font typeface="Play" pitchFamily="2" charset="0"/>
      <p:regular r:id="rId66"/>
      <p:bold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551E53-020E-466D-9431-008B62EAA98A}">
  <a:tblStyle styleId="{D8551E53-020E-466D-9431-008B62EAA98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35"/>
    <p:restoredTop sz="94595"/>
  </p:normalViewPr>
  <p:slideViewPr>
    <p:cSldViewPr>
      <p:cViewPr varScale="1">
        <p:scale>
          <a:sx n="128" d="100"/>
          <a:sy n="128" d="100"/>
        </p:scale>
        <p:origin x="184" y="30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6904613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0514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8318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132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5598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3919993" y="3977033"/>
            <a:ext cx="1303500" cy="11283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wrap="square" lIns="91425" tIns="91425" rIns="91425" bIns="91425" anchor="ctr"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3" name="Google Shape;13;p2"/>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flipH="1">
            <a:off x="5278915" y="855279"/>
            <a:ext cx="944700" cy="818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flipH="1">
            <a:off x="5365799" y="352324"/>
            <a:ext cx="493800" cy="4272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3253021" y="113273"/>
            <a:ext cx="225085" cy="38996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4380526" y="515192"/>
            <a:ext cx="382958" cy="60711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3199464" y="902959"/>
            <a:ext cx="395018" cy="403297"/>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rot="10800000" flipH="1">
            <a:off x="5010533" y="4576648"/>
            <a:ext cx="1032900" cy="8946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3530384" y="4576662"/>
            <a:ext cx="452100" cy="3912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370705" y="4867761"/>
            <a:ext cx="312503" cy="31248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2"/>
          <p:cNvGrpSpPr/>
          <p:nvPr/>
        </p:nvGrpSpPr>
        <p:grpSpPr>
          <a:xfrm>
            <a:off x="5772009" y="4056440"/>
            <a:ext cx="573943" cy="550550"/>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2"/>
          <p:cNvSpPr/>
          <p:nvPr/>
        </p:nvSpPr>
        <p:spPr>
          <a:xfrm>
            <a:off x="3429208" y="3904791"/>
            <a:ext cx="377839" cy="34368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8"/>
        <p:cNvGrpSpPr/>
        <p:nvPr/>
      </p:nvGrpSpPr>
      <p:grpSpPr>
        <a:xfrm>
          <a:off x="0" y="0"/>
          <a:ext cx="0" cy="0"/>
          <a:chOff x="0" y="0"/>
          <a:chExt cx="0" cy="0"/>
        </a:xfrm>
      </p:grpSpPr>
      <p:sp>
        <p:nvSpPr>
          <p:cNvPr id="49" name="Google Shape;49;p3"/>
          <p:cNvSpPr/>
          <p:nvPr/>
        </p:nvSpPr>
        <p:spPr>
          <a:xfrm rot="10800000" flipH="1">
            <a:off x="-94969" y="303826"/>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 name="Google Shape;50;p3"/>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wrap="square" lIns="91425" tIns="91425" rIns="91425" bIns="91425" anchor="b" anchorCtr="0"/>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wrap="square" lIns="91425" tIns="91425" rIns="91425" bIns="91425" anchor="t"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 name="Google Shape;53;p3"/>
          <p:cNvSpPr/>
          <p:nvPr/>
        </p:nvSpPr>
        <p:spPr>
          <a:xfrm rot="10800000" flipH="1">
            <a:off x="66674" y="313542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0800000" flipH="1">
            <a:off x="828675" y="351655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10800000" flipH="1">
            <a:off x="761999" y="8779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flipH="1">
            <a:off x="793851" y="4692801"/>
            <a:ext cx="517500" cy="4479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3"/>
          <p:cNvGrpSpPr/>
          <p:nvPr/>
        </p:nvGrpSpPr>
        <p:grpSpPr>
          <a:xfrm>
            <a:off x="996359" y="1070668"/>
            <a:ext cx="351204" cy="324661"/>
            <a:chOff x="5975075" y="2327500"/>
            <a:chExt cx="420100" cy="388350"/>
          </a:xfrm>
        </p:grpSpPr>
        <p:sp>
          <p:nvSpPr>
            <p:cNvPr id="58" name="Google Shape;58;p3"/>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p:nvPr/>
        </p:nvSpPr>
        <p:spPr>
          <a:xfrm>
            <a:off x="393600" y="334662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3"/>
          <p:cNvGrpSpPr/>
          <p:nvPr/>
        </p:nvGrpSpPr>
        <p:grpSpPr>
          <a:xfrm>
            <a:off x="305253" y="553856"/>
            <a:ext cx="247469" cy="392302"/>
            <a:chOff x="6718575" y="2318625"/>
            <a:chExt cx="256950" cy="407375"/>
          </a:xfrm>
        </p:grpSpPr>
        <p:sp>
          <p:nvSpPr>
            <p:cNvPr id="62" name="Google Shape;62;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3"/>
          <p:cNvGrpSpPr/>
          <p:nvPr/>
        </p:nvGrpSpPr>
        <p:grpSpPr>
          <a:xfrm>
            <a:off x="1419984" y="3634331"/>
            <a:ext cx="342882" cy="350068"/>
            <a:chOff x="3951850" y="2985350"/>
            <a:chExt cx="407950" cy="416500"/>
          </a:xfrm>
        </p:grpSpPr>
        <p:sp>
          <p:nvSpPr>
            <p:cNvPr id="71" name="Google Shape;71;p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3"/>
          <p:cNvSpPr/>
          <p:nvPr/>
        </p:nvSpPr>
        <p:spPr>
          <a:xfrm rot="10800000" flipH="1">
            <a:off x="733424" y="393602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10800000" flipH="1">
            <a:off x="738525" y="10085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10800000" flipH="1">
            <a:off x="-291325" y="4148475"/>
            <a:ext cx="1182300" cy="10236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10800000" flipH="1">
            <a:off x="420725" y="-652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019338" y="416705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50285" y="1452794"/>
            <a:ext cx="624844" cy="599376"/>
            <a:chOff x="5241175" y="4959100"/>
            <a:chExt cx="539775" cy="517775"/>
          </a:xfrm>
        </p:grpSpPr>
        <p:sp>
          <p:nvSpPr>
            <p:cNvPr id="81" name="Google Shape;81;p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3"/>
          <p:cNvSpPr/>
          <p:nvPr/>
        </p:nvSpPr>
        <p:spPr>
          <a:xfrm>
            <a:off x="47199" y="4430470"/>
            <a:ext cx="505231" cy="459562"/>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88"/>
        <p:cNvGrpSpPr/>
        <p:nvPr/>
      </p:nvGrpSpPr>
      <p:grpSpPr>
        <a:xfrm>
          <a:off x="0" y="0"/>
          <a:ext cx="0" cy="0"/>
          <a:chOff x="0" y="0"/>
          <a:chExt cx="0" cy="0"/>
        </a:xfrm>
      </p:grpSpPr>
      <p:sp>
        <p:nvSpPr>
          <p:cNvPr id="89" name="Google Shape;89;p4"/>
          <p:cNvSpPr/>
          <p:nvPr/>
        </p:nvSpPr>
        <p:spPr>
          <a:xfrm rot="10800000" flipH="1">
            <a:off x="-94969" y="619169"/>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 name="Google Shape;90;p4"/>
          <p:cNvSpPr/>
          <p:nvPr/>
        </p:nvSpPr>
        <p:spPr>
          <a:xfrm rot="5400000">
            <a:off x="499599" y="1905237"/>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1" name="Google Shape;91;p4"/>
          <p:cNvSpPr txBox="1">
            <a:spLocks noGrp="1"/>
          </p:cNvSpPr>
          <p:nvPr>
            <p:ph type="body" idx="1"/>
          </p:nvPr>
        </p:nvSpPr>
        <p:spPr>
          <a:xfrm>
            <a:off x="2051200" y="2085600"/>
            <a:ext cx="6282300" cy="819900"/>
          </a:xfrm>
          <a:prstGeom prst="rect">
            <a:avLst/>
          </a:prstGeom>
        </p:spPr>
        <p:txBody>
          <a:bodyPr spcFirstLastPara="1" wrap="square" lIns="91425" tIns="91425" rIns="91425" bIns="91425" anchor="ctr" anchorCtr="0"/>
          <a:lstStyle>
            <a:lvl1pPr marL="457200" lvl="0" indent="-381000" rtl="0">
              <a:spcBef>
                <a:spcPts val="600"/>
              </a:spcBef>
              <a:spcAft>
                <a:spcPts val="0"/>
              </a:spcAft>
              <a:buSzPts val="2400"/>
              <a:buFont typeface="Nixie One"/>
              <a:buChar char="◇"/>
              <a:defRPr sz="2400">
                <a:latin typeface="Nixie One"/>
                <a:ea typeface="Nixie One"/>
                <a:cs typeface="Nixie One"/>
                <a:sym typeface="Nixie One"/>
              </a:defRPr>
            </a:lvl1pPr>
            <a:lvl2pPr marL="914400" lvl="1" indent="-381000" rtl="0">
              <a:spcBef>
                <a:spcPts val="0"/>
              </a:spcBef>
              <a:spcAft>
                <a:spcPts val="0"/>
              </a:spcAft>
              <a:buSzPts val="2400"/>
              <a:buFont typeface="Nixie One"/>
              <a:buChar char="￭"/>
              <a:defRPr sz="2400">
                <a:latin typeface="Nixie One"/>
                <a:ea typeface="Nixie One"/>
                <a:cs typeface="Nixie One"/>
                <a:sym typeface="Nixie One"/>
              </a:defRPr>
            </a:lvl2pPr>
            <a:lvl3pPr marL="1371600" lvl="2" indent="-381000" rtl="0">
              <a:spcBef>
                <a:spcPts val="0"/>
              </a:spcBef>
              <a:spcAft>
                <a:spcPts val="0"/>
              </a:spcAft>
              <a:buSzPts val="2400"/>
              <a:buFont typeface="Nixie One"/>
              <a:buChar char="￮"/>
              <a:defRPr sz="2400">
                <a:latin typeface="Nixie One"/>
                <a:ea typeface="Nixie One"/>
                <a:cs typeface="Nixie One"/>
                <a:sym typeface="Nixie One"/>
              </a:defRPr>
            </a:lvl3pPr>
            <a:lvl4pPr marL="1828800" lvl="3" indent="-381000" rtl="0">
              <a:spcBef>
                <a:spcPts val="0"/>
              </a:spcBef>
              <a:spcAft>
                <a:spcPts val="0"/>
              </a:spcAft>
              <a:buSzPts val="2400"/>
              <a:buFont typeface="Nixie One"/>
              <a:buChar char="●"/>
              <a:defRPr sz="2400">
                <a:latin typeface="Nixie One"/>
                <a:ea typeface="Nixie One"/>
                <a:cs typeface="Nixie One"/>
                <a:sym typeface="Nixie One"/>
              </a:defRPr>
            </a:lvl4pPr>
            <a:lvl5pPr marL="2286000" lvl="4" indent="-381000" rtl="0">
              <a:spcBef>
                <a:spcPts val="0"/>
              </a:spcBef>
              <a:spcAft>
                <a:spcPts val="0"/>
              </a:spcAft>
              <a:buSzPts val="2400"/>
              <a:buFont typeface="Nixie One"/>
              <a:buChar char="○"/>
              <a:defRPr sz="2400">
                <a:latin typeface="Nixie One"/>
                <a:ea typeface="Nixie One"/>
                <a:cs typeface="Nixie One"/>
                <a:sym typeface="Nixie One"/>
              </a:defRPr>
            </a:lvl5pPr>
            <a:lvl6pPr marL="2743200" lvl="5" indent="-381000" rtl="0">
              <a:spcBef>
                <a:spcPts val="0"/>
              </a:spcBef>
              <a:spcAft>
                <a:spcPts val="0"/>
              </a:spcAft>
              <a:buSzPts val="2400"/>
              <a:buFont typeface="Nixie One"/>
              <a:buChar char="■"/>
              <a:defRPr sz="2400">
                <a:latin typeface="Nixie One"/>
                <a:ea typeface="Nixie One"/>
                <a:cs typeface="Nixie One"/>
                <a:sym typeface="Nixie One"/>
              </a:defRPr>
            </a:lvl6pPr>
            <a:lvl7pPr marL="3200400" lvl="6" indent="-381000" rtl="0">
              <a:spcBef>
                <a:spcPts val="0"/>
              </a:spcBef>
              <a:spcAft>
                <a:spcPts val="0"/>
              </a:spcAft>
              <a:buSzPts val="2400"/>
              <a:buFont typeface="Nixie One"/>
              <a:buChar char="●"/>
              <a:defRPr sz="2400">
                <a:latin typeface="Nixie One"/>
                <a:ea typeface="Nixie One"/>
                <a:cs typeface="Nixie One"/>
                <a:sym typeface="Nixie One"/>
              </a:defRPr>
            </a:lvl7pPr>
            <a:lvl8pPr marL="3657600" lvl="7" indent="-381000" rtl="0">
              <a:spcBef>
                <a:spcPts val="0"/>
              </a:spcBef>
              <a:spcAft>
                <a:spcPts val="0"/>
              </a:spcAft>
              <a:buSzPts val="2400"/>
              <a:buFont typeface="Nixie One"/>
              <a:buChar char="○"/>
              <a:defRPr sz="2400">
                <a:latin typeface="Nixie One"/>
                <a:ea typeface="Nixie One"/>
                <a:cs typeface="Nixie One"/>
                <a:sym typeface="Nixie One"/>
              </a:defRPr>
            </a:lvl8pPr>
            <a:lvl9pPr marL="4114800" lvl="8" indent="-381000">
              <a:spcBef>
                <a:spcPts val="0"/>
              </a:spcBef>
              <a:spcAft>
                <a:spcPts val="0"/>
              </a:spcAft>
              <a:buSzPts val="2400"/>
              <a:buFont typeface="Nixie One"/>
              <a:buChar char="■"/>
              <a:defRPr sz="2400">
                <a:latin typeface="Nixie One"/>
                <a:ea typeface="Nixie One"/>
                <a:cs typeface="Nixie One"/>
                <a:sym typeface="Nixie One"/>
              </a:defRPr>
            </a:lvl9pPr>
          </a:lstStyle>
          <a:p>
            <a:endParaRPr/>
          </a:p>
        </p:txBody>
      </p:sp>
      <p:sp>
        <p:nvSpPr>
          <p:cNvPr id="92" name="Google Shape;92;p4"/>
          <p:cNvSpPr/>
          <p:nvPr/>
        </p:nvSpPr>
        <p:spPr>
          <a:xfrm rot="10800000" flipH="1">
            <a:off x="-123826" y="28115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10800000" flipH="1">
            <a:off x="638175" y="31927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flipH="1">
            <a:off x="752474" y="120180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rot="10800000" flipH="1">
            <a:off x="657225" y="438017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4"/>
          <p:cNvGrpSpPr/>
          <p:nvPr/>
        </p:nvGrpSpPr>
        <p:grpSpPr>
          <a:xfrm>
            <a:off x="986834" y="1394518"/>
            <a:ext cx="351204" cy="324661"/>
            <a:chOff x="5975075" y="2327500"/>
            <a:chExt cx="420100" cy="388350"/>
          </a:xfrm>
        </p:grpSpPr>
        <p:sp>
          <p:nvSpPr>
            <p:cNvPr id="97" name="Google Shape;97;p4"/>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4"/>
          <p:cNvSpPr/>
          <p:nvPr/>
        </p:nvSpPr>
        <p:spPr>
          <a:xfrm>
            <a:off x="203100" y="30227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4"/>
          <p:cNvGrpSpPr/>
          <p:nvPr/>
        </p:nvGrpSpPr>
        <p:grpSpPr>
          <a:xfrm>
            <a:off x="295728" y="877706"/>
            <a:ext cx="247469" cy="392302"/>
            <a:chOff x="6718575" y="2318625"/>
            <a:chExt cx="256950" cy="407375"/>
          </a:xfrm>
        </p:grpSpPr>
        <p:sp>
          <p:nvSpPr>
            <p:cNvPr id="101" name="Google Shape;101;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4"/>
          <p:cNvGrpSpPr/>
          <p:nvPr/>
        </p:nvGrpSpPr>
        <p:grpSpPr>
          <a:xfrm>
            <a:off x="1229484" y="3310481"/>
            <a:ext cx="342882" cy="350068"/>
            <a:chOff x="3951850" y="2985350"/>
            <a:chExt cx="407950" cy="416500"/>
          </a:xfrm>
        </p:grpSpPr>
        <p:sp>
          <p:nvSpPr>
            <p:cNvPr id="110" name="Google Shape;110;p4"/>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4"/>
          <p:cNvSpPr/>
          <p:nvPr/>
        </p:nvSpPr>
        <p:spPr>
          <a:xfrm rot="10800000" flipH="1">
            <a:off x="542924" y="36121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rot="10800000" flipH="1">
            <a:off x="729000" y="424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rot="10800000" flipH="1">
            <a:off x="-115052" y="3996025"/>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rot="10800000" flipH="1">
            <a:off x="411200" y="2586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828838" y="38432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4"/>
          <p:cNvGrpSpPr/>
          <p:nvPr/>
        </p:nvGrpSpPr>
        <p:grpSpPr>
          <a:xfrm>
            <a:off x="67092" y="1681690"/>
            <a:ext cx="455624" cy="437054"/>
            <a:chOff x="5241175" y="4959100"/>
            <a:chExt cx="539775" cy="517775"/>
          </a:xfrm>
        </p:grpSpPr>
        <p:sp>
          <p:nvSpPr>
            <p:cNvPr id="120" name="Google Shape;120;p4"/>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4"/>
          <p:cNvSpPr/>
          <p:nvPr/>
        </p:nvSpPr>
        <p:spPr>
          <a:xfrm>
            <a:off x="144926" y="4214500"/>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txBox="1"/>
          <p:nvPr/>
        </p:nvSpPr>
        <p:spPr>
          <a:xfrm>
            <a:off x="94000" y="1929581"/>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rgbClr val="FFFFFF"/>
                </a:solidFill>
                <a:latin typeface="Nixie One"/>
                <a:ea typeface="Nixie One"/>
                <a:cs typeface="Nixie One"/>
                <a:sym typeface="Nixie One"/>
              </a:rPr>
              <a:t>“</a:t>
            </a:r>
            <a:endParaRPr sz="12000">
              <a:solidFill>
                <a:srgbClr val="FFFFFF"/>
              </a:solidFill>
              <a:latin typeface="Nixie One"/>
              <a:ea typeface="Nixie One"/>
              <a:cs typeface="Nixie One"/>
              <a:sym typeface="Nixie One"/>
            </a:endParaRPr>
          </a:p>
        </p:txBody>
      </p:sp>
      <p:sp>
        <p:nvSpPr>
          <p:cNvPr id="128" name="Google Shape;128;p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atin typeface="Nixie One"/>
                <a:ea typeface="Nixie One"/>
                <a:cs typeface="Nixie One"/>
                <a:sym typeface="Nixie One"/>
              </a:defRPr>
            </a:lvl1pPr>
            <a:lvl2pPr lvl="1">
              <a:buNone/>
              <a:defRPr>
                <a:latin typeface="Nixie One"/>
                <a:ea typeface="Nixie One"/>
                <a:cs typeface="Nixie One"/>
                <a:sym typeface="Nixie One"/>
              </a:defRPr>
            </a:lvl2pPr>
            <a:lvl3pPr lvl="2">
              <a:buNone/>
              <a:defRPr>
                <a:latin typeface="Nixie One"/>
                <a:ea typeface="Nixie One"/>
                <a:cs typeface="Nixie One"/>
                <a:sym typeface="Nixie One"/>
              </a:defRPr>
            </a:lvl3pPr>
            <a:lvl4pPr lvl="3">
              <a:buNone/>
              <a:defRPr>
                <a:latin typeface="Nixie One"/>
                <a:ea typeface="Nixie One"/>
                <a:cs typeface="Nixie One"/>
                <a:sym typeface="Nixie One"/>
              </a:defRPr>
            </a:lvl4pPr>
            <a:lvl5pPr lvl="4">
              <a:buNone/>
              <a:defRPr>
                <a:latin typeface="Nixie One"/>
                <a:ea typeface="Nixie One"/>
                <a:cs typeface="Nixie One"/>
                <a:sym typeface="Nixie One"/>
              </a:defRPr>
            </a:lvl5pPr>
            <a:lvl6pPr lvl="5">
              <a:buNone/>
              <a:defRPr>
                <a:latin typeface="Nixie One"/>
                <a:ea typeface="Nixie One"/>
                <a:cs typeface="Nixie One"/>
                <a:sym typeface="Nixie One"/>
              </a:defRPr>
            </a:lvl6pPr>
            <a:lvl7pPr lvl="6">
              <a:buNone/>
              <a:defRPr>
                <a:latin typeface="Nixie One"/>
                <a:ea typeface="Nixie One"/>
                <a:cs typeface="Nixie One"/>
                <a:sym typeface="Nixie One"/>
              </a:defRPr>
            </a:lvl7pPr>
            <a:lvl8pPr lvl="7">
              <a:buNone/>
              <a:defRPr>
                <a:latin typeface="Nixie One"/>
                <a:ea typeface="Nixie One"/>
                <a:cs typeface="Nixie One"/>
                <a:sym typeface="Nixie One"/>
              </a:defRPr>
            </a:lvl8pPr>
            <a:lvl9pPr lvl="8">
              <a:buNone/>
              <a:defRPr>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29"/>
        <p:cNvGrpSpPr/>
        <p:nvPr/>
      </p:nvGrpSpPr>
      <p:grpSpPr>
        <a:xfrm>
          <a:off x="0" y="0"/>
          <a:ext cx="0" cy="0"/>
          <a:chOff x="0" y="0"/>
          <a:chExt cx="0" cy="0"/>
        </a:xfrm>
      </p:grpSpPr>
      <p:sp>
        <p:nvSpPr>
          <p:cNvPr id="130" name="Google Shape;130;p5"/>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1" name="Google Shape;131;p5"/>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2" name="Google Shape;132;p5"/>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33" name="Google Shape;133;p5"/>
          <p:cNvSpPr txBox="1">
            <a:spLocks noGrp="1"/>
          </p:cNvSpPr>
          <p:nvPr>
            <p:ph type="body" idx="1"/>
          </p:nvPr>
        </p:nvSpPr>
        <p:spPr>
          <a:xfrm>
            <a:off x="1732700" y="2255125"/>
            <a:ext cx="4944300" cy="16599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Font typeface="Muli"/>
              <a:buChar char="◇"/>
              <a:defRPr>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endParaRPr/>
          </a:p>
        </p:txBody>
      </p:sp>
      <p:sp>
        <p:nvSpPr>
          <p:cNvPr id="134" name="Google Shape;134;p5"/>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5"/>
          <p:cNvGrpSpPr/>
          <p:nvPr/>
        </p:nvGrpSpPr>
        <p:grpSpPr>
          <a:xfrm>
            <a:off x="1729784" y="61068"/>
            <a:ext cx="351204" cy="324661"/>
            <a:chOff x="5975075" y="2327500"/>
            <a:chExt cx="420100" cy="388350"/>
          </a:xfrm>
        </p:grpSpPr>
        <p:sp>
          <p:nvSpPr>
            <p:cNvPr id="143" name="Google Shape;143;p5"/>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5"/>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5"/>
          <p:cNvGrpSpPr/>
          <p:nvPr/>
        </p:nvGrpSpPr>
        <p:grpSpPr>
          <a:xfrm>
            <a:off x="7354067" y="3426715"/>
            <a:ext cx="455624" cy="437054"/>
            <a:chOff x="5241175" y="4959100"/>
            <a:chExt cx="539775" cy="517775"/>
          </a:xfrm>
        </p:grpSpPr>
        <p:sp>
          <p:nvSpPr>
            <p:cNvPr id="148" name="Google Shape;148;p5"/>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5"/>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5"/>
          <p:cNvGrpSpPr/>
          <p:nvPr/>
        </p:nvGrpSpPr>
        <p:grpSpPr>
          <a:xfrm>
            <a:off x="904276" y="515192"/>
            <a:ext cx="382958" cy="607111"/>
            <a:chOff x="6718575" y="2318625"/>
            <a:chExt cx="256950" cy="407375"/>
          </a:xfrm>
        </p:grpSpPr>
        <p:sp>
          <p:nvSpPr>
            <p:cNvPr id="156" name="Google Shape;15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5"/>
          <p:cNvGrpSpPr/>
          <p:nvPr/>
        </p:nvGrpSpPr>
        <p:grpSpPr>
          <a:xfrm>
            <a:off x="335759" y="1840531"/>
            <a:ext cx="342882" cy="350068"/>
            <a:chOff x="3951850" y="2985350"/>
            <a:chExt cx="407950" cy="416500"/>
          </a:xfrm>
        </p:grpSpPr>
        <p:sp>
          <p:nvSpPr>
            <p:cNvPr id="165" name="Google Shape;165;p5"/>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12"/>
        <p:cNvGrpSpPr/>
        <p:nvPr/>
      </p:nvGrpSpPr>
      <p:grpSpPr>
        <a:xfrm>
          <a:off x="0" y="0"/>
          <a:ext cx="0" cy="0"/>
          <a:chOff x="0" y="0"/>
          <a:chExt cx="0" cy="0"/>
        </a:xfrm>
      </p:grpSpPr>
      <p:sp>
        <p:nvSpPr>
          <p:cNvPr id="213" name="Google Shape;213;p7"/>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14" name="Google Shape;214;p7"/>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5" name="Google Shape;215;p7"/>
          <p:cNvSpPr txBox="1">
            <a:spLocks noGrp="1"/>
          </p:cNvSpPr>
          <p:nvPr>
            <p:ph type="body" idx="1"/>
          </p:nvPr>
        </p:nvSpPr>
        <p:spPr>
          <a:xfrm>
            <a:off x="1732700" y="2380900"/>
            <a:ext cx="2176800" cy="25449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6" name="Google Shape;216;p7"/>
          <p:cNvSpPr txBox="1">
            <a:spLocks noGrp="1"/>
          </p:cNvSpPr>
          <p:nvPr>
            <p:ph type="body" idx="2"/>
          </p:nvPr>
        </p:nvSpPr>
        <p:spPr>
          <a:xfrm>
            <a:off x="4020972" y="2380900"/>
            <a:ext cx="2176800" cy="25449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7" name="Google Shape;217;p7"/>
          <p:cNvSpPr txBox="1">
            <a:spLocks noGrp="1"/>
          </p:cNvSpPr>
          <p:nvPr>
            <p:ph type="body" idx="3"/>
          </p:nvPr>
        </p:nvSpPr>
        <p:spPr>
          <a:xfrm>
            <a:off x="6309245" y="2380900"/>
            <a:ext cx="2176800" cy="25449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8" name="Google Shape;218;p7"/>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7"/>
          <p:cNvGrpSpPr/>
          <p:nvPr/>
        </p:nvGrpSpPr>
        <p:grpSpPr>
          <a:xfrm>
            <a:off x="1729784" y="61068"/>
            <a:ext cx="351204" cy="324661"/>
            <a:chOff x="5975075" y="2327500"/>
            <a:chExt cx="420100" cy="388350"/>
          </a:xfrm>
        </p:grpSpPr>
        <p:sp>
          <p:nvSpPr>
            <p:cNvPr id="223" name="Google Shape;223;p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7"/>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7"/>
          <p:cNvGrpSpPr/>
          <p:nvPr/>
        </p:nvGrpSpPr>
        <p:grpSpPr>
          <a:xfrm>
            <a:off x="904276" y="515192"/>
            <a:ext cx="382958" cy="607111"/>
            <a:chOff x="6718575" y="2318625"/>
            <a:chExt cx="256950" cy="407375"/>
          </a:xfrm>
        </p:grpSpPr>
        <p:sp>
          <p:nvSpPr>
            <p:cNvPr id="227" name="Google Shape;22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7"/>
          <p:cNvGrpSpPr/>
          <p:nvPr/>
        </p:nvGrpSpPr>
        <p:grpSpPr>
          <a:xfrm>
            <a:off x="335759" y="1840531"/>
            <a:ext cx="342882" cy="350068"/>
            <a:chOff x="3951850" y="2985350"/>
            <a:chExt cx="407950" cy="416500"/>
          </a:xfrm>
        </p:grpSpPr>
        <p:sp>
          <p:nvSpPr>
            <p:cNvPr id="236" name="Google Shape;236;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1"/>
        <p:cNvGrpSpPr/>
        <p:nvPr/>
      </p:nvGrpSpPr>
      <p:grpSpPr>
        <a:xfrm>
          <a:off x="0" y="0"/>
          <a:ext cx="0" cy="0"/>
          <a:chOff x="0" y="0"/>
          <a:chExt cx="0" cy="0"/>
        </a:xfrm>
      </p:grpSpPr>
      <p:sp>
        <p:nvSpPr>
          <p:cNvPr id="322" name="Google Shape;322;p10"/>
          <p:cNvSpPr/>
          <p:nvPr/>
        </p:nvSpPr>
        <p:spPr>
          <a:xfrm rot="10800000" flipH="1">
            <a:off x="8218352" y="4121459"/>
            <a:ext cx="685200" cy="593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4" name="Google Shape;324;p10"/>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0"/>
          <p:cNvSpPr/>
          <p:nvPr/>
        </p:nvSpPr>
        <p:spPr>
          <a:xfrm rot="10800000" flipH="1">
            <a:off x="503116" y="1161450"/>
            <a:ext cx="352800" cy="3054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0"/>
          <p:cNvSpPr/>
          <p:nvPr/>
        </p:nvSpPr>
        <p:spPr>
          <a:xfrm rot="10800000" flipH="1">
            <a:off x="1208424" y="-131812"/>
            <a:ext cx="674400" cy="5844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0"/>
          <p:cNvSpPr/>
          <p:nvPr/>
        </p:nvSpPr>
        <p:spPr>
          <a:xfrm rot="10800000" flipH="1">
            <a:off x="247753" y="49693"/>
            <a:ext cx="295200" cy="2556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0"/>
          <p:cNvSpPr/>
          <p:nvPr/>
        </p:nvSpPr>
        <p:spPr>
          <a:xfrm rot="10800000" flipH="1">
            <a:off x="8763568" y="4485979"/>
            <a:ext cx="543000" cy="4704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0"/>
          <p:cNvSpPr/>
          <p:nvPr/>
        </p:nvSpPr>
        <p:spPr>
          <a:xfrm rot="10800000" flipH="1">
            <a:off x="8523810" y="4741100"/>
            <a:ext cx="284100" cy="2457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0"/>
          <p:cNvSpPr/>
          <p:nvPr/>
        </p:nvSpPr>
        <p:spPr>
          <a:xfrm rot="10800000" flipH="1">
            <a:off x="8322785" y="3628023"/>
            <a:ext cx="543000" cy="470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0"/>
          <p:cNvSpPr/>
          <p:nvPr/>
        </p:nvSpPr>
        <p:spPr>
          <a:xfrm rot="10800000" flipH="1">
            <a:off x="8763569" y="4009882"/>
            <a:ext cx="237600" cy="2058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1732700" y="2255125"/>
            <a:ext cx="4944300" cy="1659900"/>
          </a:xfrm>
          <a:prstGeom prst="rect">
            <a:avLst/>
          </a:prstGeom>
          <a:noFill/>
          <a:ln>
            <a:noFill/>
          </a:ln>
        </p:spPr>
        <p:txBody>
          <a:bodyPr spcFirstLastPara="1" wrap="square" lIns="91425" tIns="91425" rIns="91425" bIns="91425" anchor="t" anchorCtr="0"/>
          <a:lstStyle>
            <a:lvl1pPr marL="457200" lvl="0" indent="-3175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lvl="0">
              <a:buNone/>
              <a:defRPr sz="1200">
                <a:solidFill>
                  <a:srgbClr val="19BBD5"/>
                </a:solidFill>
                <a:latin typeface="Nixie One"/>
                <a:ea typeface="Nixie One"/>
                <a:cs typeface="Nixie One"/>
                <a:sym typeface="Nixie One"/>
              </a:defRPr>
            </a:lvl1pPr>
            <a:lvl2pPr lvl="1">
              <a:buNone/>
              <a:defRPr sz="1200">
                <a:solidFill>
                  <a:srgbClr val="19BBD5"/>
                </a:solidFill>
                <a:latin typeface="Nixie One"/>
                <a:ea typeface="Nixie One"/>
                <a:cs typeface="Nixie One"/>
                <a:sym typeface="Nixie One"/>
              </a:defRPr>
            </a:lvl2pPr>
            <a:lvl3pPr lvl="2">
              <a:buNone/>
              <a:defRPr sz="1200">
                <a:solidFill>
                  <a:srgbClr val="19BBD5"/>
                </a:solidFill>
                <a:latin typeface="Nixie One"/>
                <a:ea typeface="Nixie One"/>
                <a:cs typeface="Nixie One"/>
                <a:sym typeface="Nixie One"/>
              </a:defRPr>
            </a:lvl3pPr>
            <a:lvl4pPr lvl="3">
              <a:buNone/>
              <a:defRPr sz="1200">
                <a:solidFill>
                  <a:srgbClr val="19BBD5"/>
                </a:solidFill>
                <a:latin typeface="Nixie One"/>
                <a:ea typeface="Nixie One"/>
                <a:cs typeface="Nixie One"/>
                <a:sym typeface="Nixie One"/>
              </a:defRPr>
            </a:lvl4pPr>
            <a:lvl5pPr lvl="4">
              <a:buNone/>
              <a:defRPr sz="1200">
                <a:solidFill>
                  <a:srgbClr val="19BBD5"/>
                </a:solidFill>
                <a:latin typeface="Nixie One"/>
                <a:ea typeface="Nixie One"/>
                <a:cs typeface="Nixie One"/>
                <a:sym typeface="Nixie One"/>
              </a:defRPr>
            </a:lvl5pPr>
            <a:lvl6pPr lvl="5">
              <a:buNone/>
              <a:defRPr sz="1200">
                <a:solidFill>
                  <a:srgbClr val="19BBD5"/>
                </a:solidFill>
                <a:latin typeface="Nixie One"/>
                <a:ea typeface="Nixie One"/>
                <a:cs typeface="Nixie One"/>
                <a:sym typeface="Nixie One"/>
              </a:defRPr>
            </a:lvl6pPr>
            <a:lvl7pPr lvl="6">
              <a:buNone/>
              <a:defRPr sz="1200">
                <a:solidFill>
                  <a:srgbClr val="19BBD5"/>
                </a:solidFill>
                <a:latin typeface="Nixie One"/>
                <a:ea typeface="Nixie One"/>
                <a:cs typeface="Nixie One"/>
                <a:sym typeface="Nixie One"/>
              </a:defRPr>
            </a:lvl7pPr>
            <a:lvl8pPr lvl="7">
              <a:buNone/>
              <a:defRPr sz="1200">
                <a:solidFill>
                  <a:srgbClr val="19BBD5"/>
                </a:solidFill>
                <a:latin typeface="Nixie One"/>
                <a:ea typeface="Nixie One"/>
                <a:cs typeface="Nixie One"/>
                <a:sym typeface="Nixie One"/>
              </a:defRPr>
            </a:lvl8pPr>
            <a:lvl9pPr lvl="8">
              <a:buNone/>
              <a:defRPr sz="1200">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9.svg"/><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1"/>
          <p:cNvSpPr txBox="1">
            <a:spLocks noGrp="1"/>
          </p:cNvSpPr>
          <p:nvPr>
            <p:ph type="ctrTitle"/>
          </p:nvPr>
        </p:nvSpPr>
        <p:spPr>
          <a:xfrm>
            <a:off x="0" y="1991850"/>
            <a:ext cx="9144000" cy="1159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6000" cap="all" dirty="0">
                <a:latin typeface="Play" pitchFamily="2" charset="0"/>
                <a:ea typeface="Yu Mincho Light" pitchFamily="18" charset="-128"/>
              </a:rPr>
              <a:t>Metodologias Ágeis</a:t>
            </a:r>
            <a:endParaRPr sz="6000" cap="all" dirty="0">
              <a:latin typeface="Play" pitchFamily="2" charset="0"/>
              <a:ea typeface="Yu Mincho Light" pitchFamily="18" charset="-128"/>
            </a:endParaRPr>
          </a:p>
        </p:txBody>
      </p:sp>
    </p:spTree>
    <p:extLst>
      <p:ext uri="{BB962C8B-B14F-4D97-AF65-F5344CB8AC3E}">
        <p14:creationId xmlns:p14="http://schemas.microsoft.com/office/powerpoint/2010/main" val="2316872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iterate type="lt">
                                    <p:tmPct val="0"/>
                                  </p:iterate>
                                  <p:childTnLst>
                                    <p:set>
                                      <p:cBhvr>
                                        <p:cTn id="6" dur="1" fill="hold">
                                          <p:stCondLst>
                                            <p:cond delay="0"/>
                                          </p:stCondLst>
                                        </p:cTn>
                                        <p:tgtEl>
                                          <p:spTgt spid="337"/>
                                        </p:tgtEl>
                                        <p:attrNameLst>
                                          <p:attrName>style.visibility</p:attrName>
                                        </p:attrNameLst>
                                      </p:cBhvr>
                                      <p:to>
                                        <p:strVal val="visible"/>
                                      </p:to>
                                    </p:set>
                                    <p:animEffect transition="in" filter="randombar(horizontal)">
                                      <p:cBhvr>
                                        <p:cTn id="7" dur="500"/>
                                        <p:tgtEl>
                                          <p:spTgt spid="337"/>
                                        </p:tgtEl>
                                      </p:cBhvr>
                                    </p:animEffect>
                                  </p:childTnLst>
                                </p:cTn>
                              </p:par>
                            </p:childTnLst>
                          </p:cTn>
                        </p:par>
                        <p:par>
                          <p:cTn id="8" fill="hold">
                            <p:stCondLst>
                              <p:cond delay="500"/>
                            </p:stCondLst>
                            <p:childTnLst>
                              <p:par>
                                <p:cTn id="9" presetID="15" presetClass="emph" presetSubtype="0" grpId="1" nodeType="afterEffect">
                                  <p:stCondLst>
                                    <p:cond delay="0"/>
                                  </p:stCondLst>
                                  <p:iterate type="lt">
                                    <p:tmAbs val="25"/>
                                  </p:iterate>
                                  <p:childTnLst>
                                    <p:set>
                                      <p:cBhvr override="childStyle">
                                        <p:cTn id="10" dur="indefinite"/>
                                        <p:tgtEl>
                                          <p:spTgt spid="337"/>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p:bldP spid="337"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5"/>
          <p:cNvSpPr txBox="1">
            <a:spLocks noGrp="1"/>
          </p:cNvSpPr>
          <p:nvPr>
            <p:ph type="body" idx="1"/>
          </p:nvPr>
        </p:nvSpPr>
        <p:spPr>
          <a:xfrm>
            <a:off x="2051720" y="1036723"/>
            <a:ext cx="6282300" cy="3070054"/>
          </a:xfrm>
          <a:prstGeom prst="rect">
            <a:avLst/>
          </a:prstGeom>
        </p:spPr>
        <p:txBody>
          <a:bodyPr spcFirstLastPara="1" wrap="square" lIns="91425" tIns="91425" rIns="91425" bIns="91425" anchor="ctr" anchorCtr="0">
            <a:noAutofit/>
          </a:bodyPr>
          <a:lstStyle/>
          <a:p>
            <a:pPr marL="0" lvl="0" indent="0" algn="just">
              <a:lnSpc>
                <a:spcPct val="150000"/>
              </a:lnSpc>
              <a:buNone/>
            </a:pPr>
            <a:r>
              <a:rPr lang="pt-BR" dirty="0">
                <a:latin typeface="Play" pitchFamily="2" charset="0"/>
              </a:rPr>
              <a:t>Nossa maior prioridade é satisfazer o cliente, através da entrega adiantada e contínua de software de valor. </a:t>
            </a:r>
            <a:endParaRPr dirty="0">
              <a:latin typeface="Play" pitchFamily="2" charset="0"/>
            </a:endParaRPr>
          </a:p>
        </p:txBody>
      </p:sp>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latin typeface="Play" pitchFamily="2" charset="0"/>
              </a:rPr>
              <a:t>10</a:t>
            </a:fld>
            <a:endParaRPr dirty="0">
              <a:latin typeface="Play" pitchFamily="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5"/>
          <p:cNvSpPr txBox="1">
            <a:spLocks noGrp="1"/>
          </p:cNvSpPr>
          <p:nvPr>
            <p:ph type="body" idx="1"/>
          </p:nvPr>
        </p:nvSpPr>
        <p:spPr>
          <a:xfrm>
            <a:off x="2051720" y="1036723"/>
            <a:ext cx="6282300" cy="3070054"/>
          </a:xfrm>
          <a:prstGeom prst="rect">
            <a:avLst/>
          </a:prstGeom>
        </p:spPr>
        <p:txBody>
          <a:bodyPr spcFirstLastPara="1" wrap="square" lIns="91425" tIns="91425" rIns="91425" bIns="91425" anchor="ctr" anchorCtr="0">
            <a:noAutofit/>
          </a:bodyPr>
          <a:lstStyle/>
          <a:p>
            <a:pPr marL="0" lvl="0" indent="0" algn="just">
              <a:lnSpc>
                <a:spcPct val="150000"/>
              </a:lnSpc>
              <a:buNone/>
            </a:pPr>
            <a:r>
              <a:rPr lang="pt-BR" dirty="0">
                <a:latin typeface="Play" pitchFamily="2" charset="0"/>
              </a:rPr>
              <a:t>Aceitar mudanças de requisitos, mesmo no fim do desenvolvimento. Processos ágeis se adequam a mudanças, para que o cliente possa tirar vantagens competitivas.</a:t>
            </a:r>
            <a:endParaRPr dirty="0">
              <a:latin typeface="Play" pitchFamily="2" charset="0"/>
            </a:endParaRPr>
          </a:p>
        </p:txBody>
      </p:sp>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latin typeface="Play" pitchFamily="2" charset="0"/>
              </a:rPr>
              <a:t>11</a:t>
            </a:fld>
            <a:endParaRPr dirty="0">
              <a:latin typeface="Play" pitchFamily="2" charset="0"/>
            </a:endParaRPr>
          </a:p>
        </p:txBody>
      </p:sp>
    </p:spTree>
    <p:extLst>
      <p:ext uri="{BB962C8B-B14F-4D97-AF65-F5344CB8AC3E}">
        <p14:creationId xmlns:p14="http://schemas.microsoft.com/office/powerpoint/2010/main" val="568746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a:off x="1763688" y="858153"/>
            <a:ext cx="4944300" cy="69980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latin typeface="Play" pitchFamily="2" charset="0"/>
                <a:ea typeface="Yu Mincho Light" pitchFamily="18" charset="-128"/>
              </a:rPr>
              <a:t>MANIFESTO ÁGIL</a:t>
            </a:r>
          </a:p>
        </p:txBody>
      </p:sp>
      <p:sp>
        <p:nvSpPr>
          <p:cNvPr id="373" name="Google Shape;373;p16"/>
          <p:cNvSpPr txBox="1">
            <a:spLocks noGrp="1"/>
          </p:cNvSpPr>
          <p:nvPr>
            <p:ph type="body" idx="1"/>
          </p:nvPr>
        </p:nvSpPr>
        <p:spPr>
          <a:xfrm>
            <a:off x="1303775" y="2638074"/>
            <a:ext cx="5971090" cy="2381947"/>
          </a:xfrm>
          <a:prstGeom prst="rect">
            <a:avLst/>
          </a:prstGeom>
        </p:spPr>
        <p:txBody>
          <a:bodyPr spcFirstLastPara="1" wrap="square" lIns="91425" tIns="91425" rIns="91425" bIns="91425" anchor="t" anchorCtr="0">
            <a:noAutofit/>
          </a:bodyPr>
          <a:lstStyle/>
          <a:p>
            <a:pPr algn="just">
              <a:lnSpc>
                <a:spcPct val="150000"/>
              </a:lnSpc>
            </a:pPr>
            <a:r>
              <a:rPr lang="pt-BR" sz="1800" dirty="0">
                <a:latin typeface="Play" pitchFamily="2" charset="0"/>
              </a:rPr>
              <a:t>Em fevereiro de 2001, uma reunião nas montanhas nevadas do estado norte-americano de Utah no resort de inverno e verão Snowbird, marcava o surgimento e propagação do paradigma dos métodos ágeis.</a:t>
            </a:r>
          </a:p>
        </p:txBody>
      </p:sp>
      <p:sp>
        <p:nvSpPr>
          <p:cNvPr id="374" name="Google Shape;374;p1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latin typeface="Play" pitchFamily="2" charset="0"/>
              </a:rPr>
              <a:t>12</a:t>
            </a:fld>
            <a:endParaRPr dirty="0">
              <a:latin typeface="Play" pitchFamily="2" charset="0"/>
            </a:endParaRPr>
          </a:p>
        </p:txBody>
      </p:sp>
      <p:sp>
        <p:nvSpPr>
          <p:cNvPr id="6" name="Google Shape;373;p16">
            <a:extLst>
              <a:ext uri="{FF2B5EF4-FFF2-40B4-BE49-F238E27FC236}">
                <a16:creationId xmlns:a16="http://schemas.microsoft.com/office/drawing/2014/main" id="{610718DA-A2CA-BB44-BF74-E7FCA8486D2F}"/>
              </a:ext>
            </a:extLst>
          </p:cNvPr>
          <p:cNvSpPr txBox="1">
            <a:spLocks/>
          </p:cNvSpPr>
          <p:nvPr/>
        </p:nvSpPr>
        <p:spPr>
          <a:xfrm>
            <a:off x="1303775" y="1557955"/>
            <a:ext cx="6115106" cy="10801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a:lnSpc>
                <a:spcPct val="150000"/>
              </a:lnSpc>
            </a:pPr>
            <a:r>
              <a:rPr lang="pt-BR" sz="2000" dirty="0">
                <a:latin typeface="Play" pitchFamily="2" charset="0"/>
              </a:rPr>
              <a:t>Manifesto Ágil (ou Agile Manifesto)</a:t>
            </a:r>
          </a:p>
          <a:p>
            <a:pPr lvl="1">
              <a:lnSpc>
                <a:spcPct val="150000"/>
              </a:lnSpc>
              <a:buFont typeface="Wingdings" pitchFamily="2" charset="2"/>
              <a:buChar char="§"/>
            </a:pPr>
            <a:r>
              <a:rPr lang="pt-BR" sz="2000" dirty="0">
                <a:latin typeface="Play" pitchFamily="2" charset="0"/>
              </a:rPr>
              <a:t>http://www.manifestoagil.com.br/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63688" y="843558"/>
            <a:ext cx="5904656" cy="645300"/>
          </a:xfrm>
        </p:spPr>
        <p:txBody>
          <a:bodyPr/>
          <a:lstStyle/>
          <a:p>
            <a:r>
              <a:rPr lang="pt-BR" cap="all" dirty="0">
                <a:latin typeface="Play" pitchFamily="2" charset="0"/>
                <a:ea typeface="Yu Mincho Light" pitchFamily="18" charset="-128"/>
              </a:rPr>
              <a:t>Valores</a:t>
            </a:r>
          </a:p>
        </p:txBody>
      </p:sp>
      <p:sp>
        <p:nvSpPr>
          <p:cNvPr id="3" name="Espaço Reservado para Texto 2"/>
          <p:cNvSpPr>
            <a:spLocks noGrp="1"/>
          </p:cNvSpPr>
          <p:nvPr>
            <p:ph type="body" idx="1"/>
          </p:nvPr>
        </p:nvSpPr>
        <p:spPr>
          <a:xfrm>
            <a:off x="755576" y="1674956"/>
            <a:ext cx="7560840" cy="713468"/>
          </a:xfrm>
        </p:spPr>
        <p:txBody>
          <a:bodyPr/>
          <a:lstStyle/>
          <a:p>
            <a:pPr>
              <a:lnSpc>
                <a:spcPct val="150000"/>
              </a:lnSpc>
            </a:pPr>
            <a:r>
              <a:rPr lang="pt-BR" sz="1800" b="1" dirty="0">
                <a:latin typeface="Play" pitchFamily="2" charset="0"/>
              </a:rPr>
              <a:t>Indivíduos e interações</a:t>
            </a:r>
            <a:r>
              <a:rPr lang="pt-BR" sz="1800" dirty="0">
                <a:latin typeface="Play" pitchFamily="2" charset="0"/>
              </a:rPr>
              <a:t> mais que processos e ferramentas</a:t>
            </a:r>
          </a:p>
        </p:txBody>
      </p:sp>
      <p:sp>
        <p:nvSpPr>
          <p:cNvPr id="4" name="Espaço Reservado para Número de Slide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13</a:t>
            </a:fld>
            <a:endParaRPr lang="pt-BR" dirty="0">
              <a:latin typeface="Play" pitchFamily="2" charset="0"/>
            </a:endParaRPr>
          </a:p>
        </p:txBody>
      </p:sp>
      <p:sp>
        <p:nvSpPr>
          <p:cNvPr id="6" name="Espaço Reservado para Texto 2">
            <a:extLst>
              <a:ext uri="{FF2B5EF4-FFF2-40B4-BE49-F238E27FC236}">
                <a16:creationId xmlns:a16="http://schemas.microsoft.com/office/drawing/2014/main" id="{D071AE11-233B-3F49-9895-B1B941E77B22}"/>
              </a:ext>
            </a:extLst>
          </p:cNvPr>
          <p:cNvSpPr txBox="1">
            <a:spLocks/>
          </p:cNvSpPr>
          <p:nvPr/>
        </p:nvSpPr>
        <p:spPr>
          <a:xfrm>
            <a:off x="755576" y="2388424"/>
            <a:ext cx="7560840" cy="71346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a:lnSpc>
                <a:spcPct val="150000"/>
              </a:lnSpc>
            </a:pPr>
            <a:r>
              <a:rPr lang="pt-BR" sz="1800" b="1" dirty="0">
                <a:latin typeface="Play" pitchFamily="2" charset="0"/>
              </a:rPr>
              <a:t>Software em funcionamento</a:t>
            </a:r>
            <a:r>
              <a:rPr lang="pt-BR" sz="1800" dirty="0">
                <a:latin typeface="Play" pitchFamily="2" charset="0"/>
              </a:rPr>
              <a:t> mais que documentação abrangente</a:t>
            </a:r>
          </a:p>
        </p:txBody>
      </p:sp>
      <p:sp>
        <p:nvSpPr>
          <p:cNvPr id="7" name="Espaço Reservado para Texto 2">
            <a:extLst>
              <a:ext uri="{FF2B5EF4-FFF2-40B4-BE49-F238E27FC236}">
                <a16:creationId xmlns:a16="http://schemas.microsoft.com/office/drawing/2014/main" id="{EC3A71CC-FFB2-5D4B-865A-0F6642A5F3F5}"/>
              </a:ext>
            </a:extLst>
          </p:cNvPr>
          <p:cNvSpPr txBox="1">
            <a:spLocks/>
          </p:cNvSpPr>
          <p:nvPr/>
        </p:nvSpPr>
        <p:spPr>
          <a:xfrm>
            <a:off x="755576" y="3101892"/>
            <a:ext cx="7560840" cy="71346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a:lnSpc>
                <a:spcPct val="150000"/>
              </a:lnSpc>
            </a:pPr>
            <a:r>
              <a:rPr lang="pt-BR" sz="1800" b="1" dirty="0">
                <a:latin typeface="Play" pitchFamily="2" charset="0"/>
              </a:rPr>
              <a:t>Colaboração com o cliente</a:t>
            </a:r>
            <a:r>
              <a:rPr lang="pt-BR" sz="1800" dirty="0">
                <a:latin typeface="Play" pitchFamily="2" charset="0"/>
              </a:rPr>
              <a:t> mais que negociação de contratos</a:t>
            </a:r>
          </a:p>
        </p:txBody>
      </p:sp>
      <p:sp>
        <p:nvSpPr>
          <p:cNvPr id="8" name="Espaço Reservado para Texto 2">
            <a:extLst>
              <a:ext uri="{FF2B5EF4-FFF2-40B4-BE49-F238E27FC236}">
                <a16:creationId xmlns:a16="http://schemas.microsoft.com/office/drawing/2014/main" id="{DC05FB04-78C7-A845-9F80-1DE42E5DC6EF}"/>
              </a:ext>
            </a:extLst>
          </p:cNvPr>
          <p:cNvSpPr txBox="1">
            <a:spLocks/>
          </p:cNvSpPr>
          <p:nvPr/>
        </p:nvSpPr>
        <p:spPr>
          <a:xfrm>
            <a:off x="755576" y="3815360"/>
            <a:ext cx="7560840" cy="71346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a:lnSpc>
                <a:spcPct val="150000"/>
              </a:lnSpc>
            </a:pPr>
            <a:r>
              <a:rPr lang="pt-BR" sz="1800" b="1" dirty="0">
                <a:latin typeface="Play" pitchFamily="2" charset="0"/>
              </a:rPr>
              <a:t>Responder a mudanças</a:t>
            </a:r>
            <a:r>
              <a:rPr lang="pt-BR" sz="1800" dirty="0">
                <a:latin typeface="Play" pitchFamily="2" charset="0"/>
              </a:rPr>
              <a:t> mais que seguir um plano</a:t>
            </a:r>
          </a:p>
        </p:txBody>
      </p:sp>
    </p:spTree>
    <p:extLst>
      <p:ext uri="{BB962C8B-B14F-4D97-AF65-F5344CB8AC3E}">
        <p14:creationId xmlns:p14="http://schemas.microsoft.com/office/powerpoint/2010/main" val="272545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a:xfrm>
            <a:off x="1979712" y="1347615"/>
            <a:ext cx="6480720" cy="2862130"/>
          </a:xfrm>
        </p:spPr>
        <p:txBody>
          <a:bodyPr/>
          <a:lstStyle/>
          <a:p>
            <a:pPr marL="76200" indent="0" algn="just">
              <a:lnSpc>
                <a:spcPct val="150000"/>
              </a:lnSpc>
              <a:buNone/>
            </a:pPr>
            <a:r>
              <a:rPr lang="pt-BR" sz="2000" dirty="0">
                <a:latin typeface="Play" pitchFamily="2" charset="0"/>
              </a:rPr>
              <a:t>É muito importante entender que os conceitos do manifesto ágil definem preferências e não alternativas no desenvolvimento de software, encorajando a focar a atenção em certos conceitos sem eliminar outros. Assim para seguir os conceitos ágeis deve-se valorizar mais a certas coisas do que a outras.</a:t>
            </a:r>
          </a:p>
        </p:txBody>
      </p:sp>
      <p:sp>
        <p:nvSpPr>
          <p:cNvPr id="3" name="Espaço Reservado para Número de Slide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14</a:t>
            </a:fld>
            <a:endParaRPr lang="pt-BR" dirty="0">
              <a:latin typeface="Play" pitchFamily="2" charset="0"/>
            </a:endParaRPr>
          </a:p>
        </p:txBody>
      </p:sp>
      <p:sp>
        <p:nvSpPr>
          <p:cNvPr id="4" name="Google Shape;660;p38"/>
          <p:cNvSpPr/>
          <p:nvPr/>
        </p:nvSpPr>
        <p:spPr>
          <a:xfrm>
            <a:off x="747460" y="2321532"/>
            <a:ext cx="614807" cy="538250"/>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031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32700" y="843558"/>
            <a:ext cx="7015764" cy="745254"/>
          </a:xfrm>
        </p:spPr>
        <p:txBody>
          <a:bodyPr/>
          <a:lstStyle/>
          <a:p>
            <a:r>
              <a:rPr lang="pt-BR" cap="all" dirty="0">
                <a:latin typeface="Play" pitchFamily="2" charset="0"/>
                <a:ea typeface="Yu Mincho Light" pitchFamily="18" charset="-128"/>
              </a:rPr>
              <a:t>Vantagens — cliente</a:t>
            </a:r>
          </a:p>
        </p:txBody>
      </p:sp>
      <p:sp>
        <p:nvSpPr>
          <p:cNvPr id="3" name="Espaço Reservado para Texto 2"/>
          <p:cNvSpPr>
            <a:spLocks noGrp="1"/>
          </p:cNvSpPr>
          <p:nvPr>
            <p:ph type="body" idx="1"/>
          </p:nvPr>
        </p:nvSpPr>
        <p:spPr>
          <a:xfrm>
            <a:off x="1161201" y="1987003"/>
            <a:ext cx="6624736" cy="611340"/>
          </a:xfrm>
        </p:spPr>
        <p:txBody>
          <a:bodyPr/>
          <a:lstStyle/>
          <a:p>
            <a:r>
              <a:rPr lang="pt-BR" sz="2000" dirty="0">
                <a:latin typeface="Play" pitchFamily="2" charset="0"/>
              </a:rPr>
              <a:t>Agilidade no desenvolvimento e na entrega;</a:t>
            </a:r>
          </a:p>
        </p:txBody>
      </p:sp>
      <p:sp>
        <p:nvSpPr>
          <p:cNvPr id="4" name="Espaço Reservado para Número de Slide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15</a:t>
            </a:fld>
            <a:endParaRPr lang="pt-BR" dirty="0">
              <a:latin typeface="Play" pitchFamily="2" charset="0"/>
            </a:endParaRPr>
          </a:p>
        </p:txBody>
      </p:sp>
      <p:sp>
        <p:nvSpPr>
          <p:cNvPr id="6" name="Espaço Reservado para Texto 2">
            <a:extLst>
              <a:ext uri="{FF2B5EF4-FFF2-40B4-BE49-F238E27FC236}">
                <a16:creationId xmlns:a16="http://schemas.microsoft.com/office/drawing/2014/main" id="{BA2DB0E6-369C-2742-9ADC-6296FF726C92}"/>
              </a:ext>
            </a:extLst>
          </p:cNvPr>
          <p:cNvSpPr txBox="1">
            <a:spLocks/>
          </p:cNvSpPr>
          <p:nvPr/>
        </p:nvSpPr>
        <p:spPr>
          <a:xfrm>
            <a:off x="1161201" y="2598343"/>
            <a:ext cx="6624736" cy="61134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r>
              <a:rPr lang="pt-BR" sz="2000" dirty="0">
                <a:latin typeface="Play" pitchFamily="2" charset="0"/>
              </a:rPr>
              <a:t>Múltiplas entregas com foco na história;</a:t>
            </a:r>
          </a:p>
        </p:txBody>
      </p:sp>
      <p:sp>
        <p:nvSpPr>
          <p:cNvPr id="7" name="Espaço Reservado para Texto 2">
            <a:extLst>
              <a:ext uri="{FF2B5EF4-FFF2-40B4-BE49-F238E27FC236}">
                <a16:creationId xmlns:a16="http://schemas.microsoft.com/office/drawing/2014/main" id="{65788937-41B0-5E4C-BD95-0C367CB79334}"/>
              </a:ext>
            </a:extLst>
          </p:cNvPr>
          <p:cNvSpPr txBox="1">
            <a:spLocks/>
          </p:cNvSpPr>
          <p:nvPr/>
        </p:nvSpPr>
        <p:spPr>
          <a:xfrm>
            <a:off x="1161201" y="3209683"/>
            <a:ext cx="6624736" cy="61134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r>
              <a:rPr lang="pt-BR" sz="2000" dirty="0">
                <a:latin typeface="Play" pitchFamily="2" charset="0"/>
              </a:rPr>
              <a:t>Participação do cliente no projeto do início ao fim;</a:t>
            </a:r>
          </a:p>
        </p:txBody>
      </p:sp>
      <p:sp>
        <p:nvSpPr>
          <p:cNvPr id="8" name="Espaço Reservado para Texto 2">
            <a:extLst>
              <a:ext uri="{FF2B5EF4-FFF2-40B4-BE49-F238E27FC236}">
                <a16:creationId xmlns:a16="http://schemas.microsoft.com/office/drawing/2014/main" id="{DE1F82C8-1840-1047-A20C-6991F8C1F179}"/>
              </a:ext>
            </a:extLst>
          </p:cNvPr>
          <p:cNvSpPr txBox="1">
            <a:spLocks/>
          </p:cNvSpPr>
          <p:nvPr/>
        </p:nvSpPr>
        <p:spPr>
          <a:xfrm>
            <a:off x="1161201" y="3821023"/>
            <a:ext cx="6624736" cy="611339"/>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r>
              <a:rPr lang="pt-BR" sz="2000" dirty="0">
                <a:latin typeface="Play" pitchFamily="2" charset="0"/>
              </a:rPr>
              <a:t>Entregas de acordo com a regra de negócio.</a:t>
            </a:r>
          </a:p>
        </p:txBody>
      </p:sp>
    </p:spTree>
    <p:extLst>
      <p:ext uri="{BB962C8B-B14F-4D97-AF65-F5344CB8AC3E}">
        <p14:creationId xmlns:p14="http://schemas.microsoft.com/office/powerpoint/2010/main" val="751371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32700" y="843558"/>
            <a:ext cx="7231788" cy="745254"/>
          </a:xfrm>
        </p:spPr>
        <p:txBody>
          <a:bodyPr/>
          <a:lstStyle/>
          <a:p>
            <a:r>
              <a:rPr lang="pt-BR" cap="all" dirty="0">
                <a:latin typeface="Play" pitchFamily="2" charset="0"/>
                <a:ea typeface="Yu Mincho Light" pitchFamily="18" charset="-128"/>
              </a:rPr>
              <a:t>Vantagens — Equipe ágil</a:t>
            </a:r>
          </a:p>
        </p:txBody>
      </p:sp>
      <p:sp>
        <p:nvSpPr>
          <p:cNvPr id="3" name="Espaço Reservado para Texto 2"/>
          <p:cNvSpPr>
            <a:spLocks noGrp="1"/>
          </p:cNvSpPr>
          <p:nvPr>
            <p:ph type="body" idx="1"/>
          </p:nvPr>
        </p:nvSpPr>
        <p:spPr>
          <a:xfrm>
            <a:off x="1732700" y="2029126"/>
            <a:ext cx="5719620" cy="648072"/>
          </a:xfrm>
        </p:spPr>
        <p:txBody>
          <a:bodyPr/>
          <a:lstStyle/>
          <a:p>
            <a:r>
              <a:rPr lang="pt-BR" sz="2000" dirty="0">
                <a:latin typeface="Play" pitchFamily="2" charset="0"/>
              </a:rPr>
              <a:t>Entregas de acordo com o solicitado;</a:t>
            </a:r>
          </a:p>
        </p:txBody>
      </p:sp>
      <p:sp>
        <p:nvSpPr>
          <p:cNvPr id="4" name="Espaço Reservado para Número de Slide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16</a:t>
            </a:fld>
            <a:endParaRPr lang="pt-BR" dirty="0">
              <a:latin typeface="Play" pitchFamily="2" charset="0"/>
            </a:endParaRPr>
          </a:p>
        </p:txBody>
      </p:sp>
      <p:sp>
        <p:nvSpPr>
          <p:cNvPr id="6" name="Espaço Reservado para Texto 2">
            <a:extLst>
              <a:ext uri="{FF2B5EF4-FFF2-40B4-BE49-F238E27FC236}">
                <a16:creationId xmlns:a16="http://schemas.microsoft.com/office/drawing/2014/main" id="{730BA8A2-B6BA-D941-BF72-483102B4B7CD}"/>
              </a:ext>
            </a:extLst>
          </p:cNvPr>
          <p:cNvSpPr txBox="1">
            <a:spLocks/>
          </p:cNvSpPr>
          <p:nvPr/>
        </p:nvSpPr>
        <p:spPr>
          <a:xfrm>
            <a:off x="1732700" y="2571750"/>
            <a:ext cx="5719620" cy="64807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r>
              <a:rPr lang="pt-BR" sz="2000" dirty="0">
                <a:latin typeface="Play" pitchFamily="2" charset="0"/>
              </a:rPr>
              <a:t>Qualidade do produto (testes ok);</a:t>
            </a:r>
          </a:p>
        </p:txBody>
      </p:sp>
      <p:sp>
        <p:nvSpPr>
          <p:cNvPr id="7" name="Espaço Reservado para Texto 2">
            <a:extLst>
              <a:ext uri="{FF2B5EF4-FFF2-40B4-BE49-F238E27FC236}">
                <a16:creationId xmlns:a16="http://schemas.microsoft.com/office/drawing/2014/main" id="{E4C6591D-1321-3C49-937C-2C959CD71362}"/>
              </a:ext>
            </a:extLst>
          </p:cNvPr>
          <p:cNvSpPr txBox="1">
            <a:spLocks/>
          </p:cNvSpPr>
          <p:nvPr/>
        </p:nvSpPr>
        <p:spPr>
          <a:xfrm>
            <a:off x="1732700" y="3219822"/>
            <a:ext cx="5719620" cy="64807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r>
              <a:rPr lang="pt-BR" sz="2000" dirty="0">
                <a:latin typeface="Play" pitchFamily="2" charset="0"/>
              </a:rPr>
              <a:t>Certeza do que será entregue e importância;</a:t>
            </a:r>
          </a:p>
        </p:txBody>
      </p:sp>
      <p:sp>
        <p:nvSpPr>
          <p:cNvPr id="8" name="Espaço Reservado para Texto 2">
            <a:extLst>
              <a:ext uri="{FF2B5EF4-FFF2-40B4-BE49-F238E27FC236}">
                <a16:creationId xmlns:a16="http://schemas.microsoft.com/office/drawing/2014/main" id="{D4FA2A9A-E736-2C48-BEE6-D6A4EA351AB6}"/>
              </a:ext>
            </a:extLst>
          </p:cNvPr>
          <p:cNvSpPr txBox="1">
            <a:spLocks/>
          </p:cNvSpPr>
          <p:nvPr/>
        </p:nvSpPr>
        <p:spPr>
          <a:xfrm>
            <a:off x="1732700" y="3867894"/>
            <a:ext cx="5719620" cy="64807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r>
              <a:rPr lang="pt-BR" sz="2000" dirty="0">
                <a:latin typeface="Play" pitchFamily="2" charset="0"/>
              </a:rPr>
              <a:t>Autonomia para resolução de problemas.</a:t>
            </a:r>
          </a:p>
        </p:txBody>
      </p:sp>
    </p:spTree>
    <p:extLst>
      <p:ext uri="{BB962C8B-B14F-4D97-AF65-F5344CB8AC3E}">
        <p14:creationId xmlns:p14="http://schemas.microsoft.com/office/powerpoint/2010/main" val="3170013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19"/>
          <p:cNvSpPr txBox="1">
            <a:spLocks noGrp="1"/>
          </p:cNvSpPr>
          <p:nvPr>
            <p:ph type="title"/>
          </p:nvPr>
        </p:nvSpPr>
        <p:spPr>
          <a:xfrm>
            <a:off x="1763688" y="846330"/>
            <a:ext cx="6048672"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latin typeface="Play" pitchFamily="2" charset="0"/>
                <a:ea typeface="Yu Mincho Light" pitchFamily="18" charset="-128"/>
              </a:rPr>
              <a:t>TRADICIONAL x ÁGIL</a:t>
            </a:r>
          </a:p>
        </p:txBody>
      </p:sp>
      <p:sp>
        <p:nvSpPr>
          <p:cNvPr id="407" name="Google Shape;407;p19"/>
          <p:cNvSpPr txBox="1">
            <a:spLocks noGrp="1"/>
          </p:cNvSpPr>
          <p:nvPr>
            <p:ph type="body" idx="1"/>
          </p:nvPr>
        </p:nvSpPr>
        <p:spPr>
          <a:xfrm>
            <a:off x="755576" y="1707654"/>
            <a:ext cx="4176464" cy="3315140"/>
          </a:xfrm>
          <a:prstGeom prst="rect">
            <a:avLst/>
          </a:prstGeom>
        </p:spPr>
        <p:txBody>
          <a:bodyPr spcFirstLastPara="1" wrap="square" lIns="91425" tIns="91425" rIns="91425" bIns="91425" anchor="t" anchorCtr="0">
            <a:noAutofit/>
          </a:bodyPr>
          <a:lstStyle/>
          <a:p>
            <a:pPr marL="0" lvl="0" indent="0" algn="ctr" rtl="0">
              <a:lnSpc>
                <a:spcPct val="150000"/>
              </a:lnSpc>
              <a:spcBef>
                <a:spcPts val="600"/>
              </a:spcBef>
              <a:spcAft>
                <a:spcPts val="0"/>
              </a:spcAft>
              <a:buNone/>
            </a:pPr>
            <a:r>
              <a:rPr lang="pt-BR" sz="1600" b="1" dirty="0">
                <a:latin typeface="Play" pitchFamily="2" charset="0"/>
              </a:rPr>
              <a:t>Tradicional</a:t>
            </a:r>
            <a:endParaRPr sz="1600" b="1" dirty="0">
              <a:latin typeface="Play" pitchFamily="2" charset="0"/>
            </a:endParaRPr>
          </a:p>
          <a:p>
            <a:pPr marL="285750" indent="-285750">
              <a:lnSpc>
                <a:spcPct val="150000"/>
              </a:lnSpc>
            </a:pPr>
            <a:r>
              <a:rPr lang="pt-BR" sz="1600" dirty="0">
                <a:latin typeface="Play" pitchFamily="2" charset="0"/>
              </a:rPr>
              <a:t>Linearidade do modelo de desenvolvimento;</a:t>
            </a:r>
          </a:p>
          <a:p>
            <a:pPr marL="285750" indent="-285750" algn="just">
              <a:lnSpc>
                <a:spcPct val="150000"/>
              </a:lnSpc>
            </a:pPr>
            <a:r>
              <a:rPr lang="pt-BR" sz="1600" dirty="0">
                <a:latin typeface="Play" pitchFamily="2" charset="0"/>
              </a:rPr>
              <a:t>Rígido (contratos, equipes, etc);</a:t>
            </a:r>
          </a:p>
          <a:p>
            <a:pPr marL="285750" indent="-285750" algn="just">
              <a:lnSpc>
                <a:spcPct val="150000"/>
              </a:lnSpc>
            </a:pPr>
            <a:r>
              <a:rPr lang="pt-BR" sz="1600" dirty="0">
                <a:latin typeface="Play" pitchFamily="2" charset="0"/>
              </a:rPr>
              <a:t>Foco na execução ;</a:t>
            </a:r>
          </a:p>
          <a:p>
            <a:pPr marL="285750" indent="-285750" algn="just">
              <a:lnSpc>
                <a:spcPct val="150000"/>
              </a:lnSpc>
            </a:pPr>
            <a:r>
              <a:rPr lang="pt-BR" sz="1600" dirty="0">
                <a:latin typeface="Play" pitchFamily="2" charset="0"/>
              </a:rPr>
              <a:t>Custo elevado de produção;</a:t>
            </a:r>
          </a:p>
          <a:p>
            <a:pPr marL="285750" indent="-285750" algn="just">
              <a:lnSpc>
                <a:spcPct val="150000"/>
              </a:lnSpc>
            </a:pPr>
            <a:r>
              <a:rPr lang="pt-BR" sz="1600" dirty="0">
                <a:latin typeface="Play" pitchFamily="2" charset="0"/>
              </a:rPr>
              <a:t>Dependências contratuais;</a:t>
            </a:r>
          </a:p>
          <a:p>
            <a:pPr marL="285750" indent="-285750">
              <a:lnSpc>
                <a:spcPct val="150000"/>
              </a:lnSpc>
            </a:pPr>
            <a:endParaRPr lang="pt-BR" sz="1600" dirty="0">
              <a:latin typeface="Play" pitchFamily="2" charset="0"/>
            </a:endParaRPr>
          </a:p>
          <a:p>
            <a:pPr marL="0" lvl="0" indent="0">
              <a:lnSpc>
                <a:spcPct val="150000"/>
              </a:lnSpc>
              <a:buNone/>
            </a:pPr>
            <a:endParaRPr sz="1600" dirty="0">
              <a:latin typeface="Play" pitchFamily="2" charset="0"/>
            </a:endParaRPr>
          </a:p>
        </p:txBody>
      </p:sp>
      <p:sp>
        <p:nvSpPr>
          <p:cNvPr id="408" name="Google Shape;408;p19"/>
          <p:cNvSpPr txBox="1">
            <a:spLocks noGrp="1"/>
          </p:cNvSpPr>
          <p:nvPr>
            <p:ph type="body" idx="2"/>
          </p:nvPr>
        </p:nvSpPr>
        <p:spPr>
          <a:xfrm>
            <a:off x="4932040" y="1707654"/>
            <a:ext cx="3816424" cy="3315140"/>
          </a:xfrm>
          <a:prstGeom prst="rect">
            <a:avLst/>
          </a:prstGeom>
        </p:spPr>
        <p:txBody>
          <a:bodyPr spcFirstLastPara="1" wrap="square" lIns="91425" tIns="91425" rIns="91425" bIns="91425" anchor="t" anchorCtr="0">
            <a:noAutofit/>
          </a:bodyPr>
          <a:lstStyle/>
          <a:p>
            <a:pPr marL="0" lvl="0" indent="0" algn="ctr" rtl="0">
              <a:lnSpc>
                <a:spcPct val="150000"/>
              </a:lnSpc>
              <a:spcBef>
                <a:spcPts val="600"/>
              </a:spcBef>
              <a:spcAft>
                <a:spcPts val="0"/>
              </a:spcAft>
              <a:buNone/>
            </a:pPr>
            <a:r>
              <a:rPr lang="pt-BR" sz="1600" b="1" dirty="0">
                <a:latin typeface="Play" pitchFamily="2" charset="0"/>
              </a:rPr>
              <a:t>Ágil</a:t>
            </a:r>
            <a:endParaRPr sz="1600" b="1" dirty="0">
              <a:latin typeface="Play" pitchFamily="2" charset="0"/>
            </a:endParaRPr>
          </a:p>
          <a:p>
            <a:pPr algn="just">
              <a:lnSpc>
                <a:spcPct val="150000"/>
              </a:lnSpc>
            </a:pPr>
            <a:r>
              <a:rPr lang="pt-BR" sz="1600" dirty="0">
                <a:latin typeface="Play" pitchFamily="2" charset="0"/>
              </a:rPr>
              <a:t>Colaboração do cliente;</a:t>
            </a:r>
          </a:p>
          <a:p>
            <a:pPr algn="just">
              <a:lnSpc>
                <a:spcPct val="150000"/>
              </a:lnSpc>
            </a:pPr>
            <a:r>
              <a:rPr lang="pt-BR" sz="1600" dirty="0">
                <a:latin typeface="Play" pitchFamily="2" charset="0"/>
              </a:rPr>
              <a:t>Adaptabilidade e Simplicidade;</a:t>
            </a:r>
          </a:p>
          <a:p>
            <a:pPr algn="just">
              <a:lnSpc>
                <a:spcPct val="150000"/>
              </a:lnSpc>
            </a:pPr>
            <a:r>
              <a:rPr lang="pt-BR" sz="1600" dirty="0">
                <a:latin typeface="Play" pitchFamily="2" charset="0"/>
              </a:rPr>
              <a:t>Feedback constante;</a:t>
            </a:r>
          </a:p>
          <a:p>
            <a:pPr algn="just">
              <a:lnSpc>
                <a:spcPct val="150000"/>
              </a:lnSpc>
            </a:pPr>
            <a:r>
              <a:rPr lang="pt-BR" sz="1600" dirty="0">
                <a:latin typeface="Play" pitchFamily="2" charset="0"/>
              </a:rPr>
              <a:t>Equipes com nível técnico necessário;</a:t>
            </a:r>
          </a:p>
          <a:p>
            <a:pPr algn="just">
              <a:lnSpc>
                <a:spcPct val="150000"/>
              </a:lnSpc>
            </a:pPr>
            <a:r>
              <a:rPr lang="pt-BR" sz="1600" dirty="0">
                <a:latin typeface="Play" pitchFamily="2" charset="0"/>
              </a:rPr>
              <a:t>Entrega de valor a cada história.</a:t>
            </a:r>
          </a:p>
        </p:txBody>
      </p:sp>
      <p:sp>
        <p:nvSpPr>
          <p:cNvPr id="410" name="Google Shape;410;p19"/>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latin typeface="Play" pitchFamily="2" charset="0"/>
              </a:rPr>
              <a:t>17</a:t>
            </a:fld>
            <a:endParaRPr dirty="0">
              <a:latin typeface="Play" pitchFamily="2" charset="0"/>
            </a:endParaRPr>
          </a:p>
        </p:txBody>
      </p:sp>
    </p:spTree>
    <p:extLst>
      <p:ext uri="{BB962C8B-B14F-4D97-AF65-F5344CB8AC3E}">
        <p14:creationId xmlns:p14="http://schemas.microsoft.com/office/powerpoint/2010/main" val="1978726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4"/>
          <p:cNvSpPr/>
          <p:nvPr/>
        </p:nvSpPr>
        <p:spPr>
          <a:xfrm>
            <a:off x="2084679" y="822903"/>
            <a:ext cx="4927316" cy="383597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84769"/>
          </a:solid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2290868" y="1026607"/>
            <a:ext cx="4515000" cy="288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6DAEC"/>
                </a:solidFill>
                <a:latin typeface="Muli"/>
                <a:ea typeface="Muli"/>
                <a:cs typeface="Muli"/>
                <a:sym typeface="Muli"/>
              </a:rPr>
              <a:t>Place your screenshot here</a:t>
            </a:r>
            <a:endParaRPr sz="1000">
              <a:solidFill>
                <a:srgbClr val="C6DAEC"/>
              </a:solidFill>
              <a:latin typeface="Muli"/>
              <a:ea typeface="Muli"/>
              <a:cs typeface="Muli"/>
              <a:sym typeface="Muli"/>
            </a:endParaRPr>
          </a:p>
        </p:txBody>
      </p:sp>
      <p:grpSp>
        <p:nvGrpSpPr>
          <p:cNvPr id="564" name="Google Shape;564;p34"/>
          <p:cNvGrpSpPr/>
          <p:nvPr/>
        </p:nvGrpSpPr>
        <p:grpSpPr>
          <a:xfrm>
            <a:off x="707161" y="503826"/>
            <a:ext cx="318996" cy="307211"/>
            <a:chOff x="2583325" y="2972875"/>
            <a:chExt cx="462850" cy="445750"/>
          </a:xfrm>
        </p:grpSpPr>
        <p:sp>
          <p:nvSpPr>
            <p:cNvPr id="565" name="Google Shape;565;p34"/>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3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latin typeface="Play" pitchFamily="2" charset="0"/>
              </a:rPr>
              <a:t>18</a:t>
            </a:fld>
            <a:endParaRPr dirty="0">
              <a:latin typeface="Play" pitchFamily="2" charset="0"/>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0868" y="1026607"/>
            <a:ext cx="4514999" cy="2883300"/>
          </a:xfrm>
          <a:prstGeom prst="rect">
            <a:avLst/>
          </a:prstGeom>
        </p:spPr>
      </p:pic>
    </p:spTree>
    <p:extLst>
      <p:ext uri="{BB962C8B-B14F-4D97-AF65-F5344CB8AC3E}">
        <p14:creationId xmlns:p14="http://schemas.microsoft.com/office/powerpoint/2010/main" val="1219583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62;p34"/>
          <p:cNvSpPr/>
          <p:nvPr/>
        </p:nvSpPr>
        <p:spPr>
          <a:xfrm>
            <a:off x="2290868" y="1026607"/>
            <a:ext cx="4515000" cy="2883300"/>
          </a:xfrm>
          <a:prstGeom prst="rect">
            <a:avLst/>
          </a:prstGeom>
          <a:solidFill>
            <a:schemeClr val="bg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rgbClr val="C6DAEC"/>
              </a:solidFill>
              <a:latin typeface="Muli"/>
              <a:ea typeface="Muli"/>
              <a:cs typeface="Muli"/>
              <a:sym typeface="Muli"/>
            </a:endParaRPr>
          </a:p>
        </p:txBody>
      </p:sp>
      <p:pic>
        <p:nvPicPr>
          <p:cNvPr id="6" name="Image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869" y="1026608"/>
            <a:ext cx="4515000" cy="2853634"/>
          </a:xfrm>
          <a:prstGeom prst="rect">
            <a:avLst/>
          </a:prstGeom>
        </p:spPr>
      </p:pic>
      <p:sp>
        <p:nvSpPr>
          <p:cNvPr id="2" name="Espaço Reservado para Número de Slide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19</a:t>
            </a:fld>
            <a:endParaRPr lang="pt-BR" dirty="0">
              <a:latin typeface="Play" pitchFamily="2" charset="0"/>
            </a:endParaRPr>
          </a:p>
        </p:txBody>
      </p:sp>
      <p:sp>
        <p:nvSpPr>
          <p:cNvPr id="3" name="Google Shape;561;p34"/>
          <p:cNvSpPr/>
          <p:nvPr/>
        </p:nvSpPr>
        <p:spPr>
          <a:xfrm>
            <a:off x="2084679" y="822903"/>
            <a:ext cx="4927316" cy="383597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84769"/>
          </a:solid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16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3"/>
          <p:cNvSpPr txBox="1">
            <a:spLocks noGrp="1"/>
          </p:cNvSpPr>
          <p:nvPr>
            <p:ph type="ctrTitle" idx="4294967295"/>
          </p:nvPr>
        </p:nvSpPr>
        <p:spPr>
          <a:xfrm>
            <a:off x="1475656" y="699542"/>
            <a:ext cx="5667698" cy="7277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cap="all" dirty="0">
                <a:latin typeface="Play" pitchFamily="2" charset="0"/>
                <a:ea typeface="Yu Mincho Light" pitchFamily="18" charset="-128"/>
              </a:rPr>
              <a:t>Equipe</a:t>
            </a:r>
            <a:endParaRPr lang="pt-BR" sz="6600" cap="all" dirty="0">
              <a:latin typeface="Play" pitchFamily="2" charset="0"/>
              <a:ea typeface="Yu Mincho Light" pitchFamily="18" charset="-128"/>
            </a:endParaRPr>
          </a:p>
        </p:txBody>
      </p:sp>
      <p:sp>
        <p:nvSpPr>
          <p:cNvPr id="352" name="Google Shape;352;p13"/>
          <p:cNvSpPr txBox="1">
            <a:spLocks noGrp="1"/>
          </p:cNvSpPr>
          <p:nvPr>
            <p:ph type="body" idx="4294967295"/>
          </p:nvPr>
        </p:nvSpPr>
        <p:spPr>
          <a:xfrm>
            <a:off x="1475656" y="1779662"/>
            <a:ext cx="2952328" cy="2933855"/>
          </a:xfrm>
          <a:prstGeom prst="rect">
            <a:avLst/>
          </a:prstGeom>
        </p:spPr>
        <p:txBody>
          <a:bodyPr spcFirstLastPara="1" wrap="square" lIns="91425" tIns="91425" rIns="91425" bIns="91425" anchor="t" anchorCtr="0">
            <a:noAutofit/>
          </a:bodyPr>
          <a:lstStyle/>
          <a:p>
            <a:pPr marL="285750" indent="-285750">
              <a:lnSpc>
                <a:spcPct val="150000"/>
              </a:lnSpc>
            </a:pPr>
            <a:r>
              <a:rPr lang="pt-BR" sz="2000" dirty="0">
                <a:latin typeface="Play" pitchFamily="2" charset="0"/>
              </a:rPr>
              <a:t>Isac Petinate</a:t>
            </a:r>
          </a:p>
          <a:p>
            <a:pPr marL="285750" indent="-285750">
              <a:lnSpc>
                <a:spcPct val="150000"/>
              </a:lnSpc>
            </a:pPr>
            <a:r>
              <a:rPr lang="pt-BR" sz="2000" dirty="0">
                <a:latin typeface="Play" pitchFamily="2" charset="0"/>
              </a:rPr>
              <a:t>Larissa Narciso</a:t>
            </a:r>
          </a:p>
          <a:p>
            <a:pPr marL="285750" indent="-285750">
              <a:lnSpc>
                <a:spcPct val="150000"/>
              </a:lnSpc>
            </a:pPr>
            <a:r>
              <a:rPr lang="pt-BR" sz="2000" dirty="0">
                <a:latin typeface="Play" pitchFamily="2" charset="0"/>
              </a:rPr>
              <a:t>Mariana Garcia</a:t>
            </a:r>
          </a:p>
          <a:p>
            <a:pPr marL="285750" indent="-285750">
              <a:lnSpc>
                <a:spcPct val="150000"/>
              </a:lnSpc>
            </a:pPr>
            <a:r>
              <a:rPr lang="it" sz="2000" dirty="0">
                <a:latin typeface="Play" pitchFamily="2" charset="0"/>
              </a:rPr>
              <a:t>Vitor Duran</a:t>
            </a:r>
          </a:p>
          <a:p>
            <a:pPr marL="285750" indent="-285750">
              <a:lnSpc>
                <a:spcPct val="150000"/>
              </a:lnSpc>
            </a:pPr>
            <a:r>
              <a:rPr lang="it" sz="2000" dirty="0">
                <a:latin typeface="Play" pitchFamily="2" charset="0"/>
              </a:rPr>
              <a:t>Viviane Ogata</a:t>
            </a:r>
          </a:p>
        </p:txBody>
      </p:sp>
      <p:sp>
        <p:nvSpPr>
          <p:cNvPr id="354" name="Google Shape;354;p1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latin typeface="Play" pitchFamily="2" charset="0"/>
              </a:rPr>
              <a:t>2</a:t>
            </a:fld>
            <a:endParaRPr dirty="0">
              <a:latin typeface="Play" pitchFamily="2" charset="0"/>
            </a:endParaRPr>
          </a:p>
        </p:txBody>
      </p:sp>
      <p:pic>
        <p:nvPicPr>
          <p:cNvPr id="5" name="Imagem 4" descr="Uma imagem contendo gráficos vetoriais&#10;&#10;&#10;&#10;Descrição gerada automaticamente">
            <a:extLst>
              <a:ext uri="{FF2B5EF4-FFF2-40B4-BE49-F238E27FC236}">
                <a16:creationId xmlns:a16="http://schemas.microsoft.com/office/drawing/2014/main" id="{0DBF30E9-3FD7-0A46-8ED9-5AC5A4025D1D}"/>
              </a:ext>
            </a:extLst>
          </p:cNvPr>
          <p:cNvPicPr>
            <a:picLocks noChangeAspect="1"/>
          </p:cNvPicPr>
          <p:nvPr/>
        </p:nvPicPr>
        <p:blipFill>
          <a:blip r:embed="rId3"/>
          <a:stretch>
            <a:fillRect/>
          </a:stretch>
        </p:blipFill>
        <p:spPr>
          <a:xfrm rot="10800000">
            <a:off x="4860032" y="2067694"/>
            <a:ext cx="2445300" cy="24996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2">
                                            <p:txEl>
                                              <p:pRg st="0" end="0"/>
                                            </p:txEl>
                                          </p:spTgt>
                                        </p:tgtEl>
                                        <p:attrNameLst>
                                          <p:attrName>style.visibility</p:attrName>
                                        </p:attrNameLst>
                                      </p:cBhvr>
                                      <p:to>
                                        <p:strVal val="visible"/>
                                      </p:to>
                                    </p:set>
                                    <p:anim calcmode="lin" valueType="num">
                                      <p:cBhvr additive="base">
                                        <p:cTn id="7" dur="500" fill="hold"/>
                                        <p:tgtEl>
                                          <p:spTgt spid="35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52">
                                            <p:txEl>
                                              <p:pRg st="1" end="1"/>
                                            </p:txEl>
                                          </p:spTgt>
                                        </p:tgtEl>
                                        <p:attrNameLst>
                                          <p:attrName>style.visibility</p:attrName>
                                        </p:attrNameLst>
                                      </p:cBhvr>
                                      <p:to>
                                        <p:strVal val="visible"/>
                                      </p:to>
                                    </p:set>
                                    <p:anim calcmode="lin" valueType="num">
                                      <p:cBhvr additive="base">
                                        <p:cTn id="11" dur="500" fill="hold"/>
                                        <p:tgtEl>
                                          <p:spTgt spid="35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5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52">
                                            <p:txEl>
                                              <p:pRg st="2" end="2"/>
                                            </p:txEl>
                                          </p:spTgt>
                                        </p:tgtEl>
                                        <p:attrNameLst>
                                          <p:attrName>style.visibility</p:attrName>
                                        </p:attrNameLst>
                                      </p:cBhvr>
                                      <p:to>
                                        <p:strVal val="visible"/>
                                      </p:to>
                                    </p:set>
                                    <p:anim calcmode="lin" valueType="num">
                                      <p:cBhvr additive="base">
                                        <p:cTn id="15" dur="500" fill="hold"/>
                                        <p:tgtEl>
                                          <p:spTgt spid="35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5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52">
                                            <p:txEl>
                                              <p:pRg st="3" end="3"/>
                                            </p:txEl>
                                          </p:spTgt>
                                        </p:tgtEl>
                                        <p:attrNameLst>
                                          <p:attrName>style.visibility</p:attrName>
                                        </p:attrNameLst>
                                      </p:cBhvr>
                                      <p:to>
                                        <p:strVal val="visible"/>
                                      </p:to>
                                    </p:set>
                                    <p:anim calcmode="lin" valueType="num">
                                      <p:cBhvr additive="base">
                                        <p:cTn id="19" dur="500" fill="hold"/>
                                        <p:tgtEl>
                                          <p:spTgt spid="35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5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52">
                                            <p:txEl>
                                              <p:pRg st="4" end="4"/>
                                            </p:txEl>
                                          </p:spTgt>
                                        </p:tgtEl>
                                        <p:attrNameLst>
                                          <p:attrName>style.visibility</p:attrName>
                                        </p:attrNameLst>
                                      </p:cBhvr>
                                      <p:to>
                                        <p:strVal val="visible"/>
                                      </p:to>
                                    </p:set>
                                    <p:anim calcmode="lin" valueType="num">
                                      <p:cBhvr additive="base">
                                        <p:cTn id="23" dur="500" fill="hold"/>
                                        <p:tgtEl>
                                          <p:spTgt spid="35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52">
                                            <p:txEl>
                                              <p:pRg st="4" end="4"/>
                                            </p:txEl>
                                          </p:spTgt>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35"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2000"/>
                                        <p:tgtEl>
                                          <p:spTgt spid="5"/>
                                        </p:tgtEl>
                                      </p:cBhvr>
                                    </p:animEffect>
                                    <p:anim calcmode="lin" valueType="num">
                                      <p:cBhvr>
                                        <p:cTn id="29" dur="2000" fill="hold"/>
                                        <p:tgtEl>
                                          <p:spTgt spid="5"/>
                                        </p:tgtEl>
                                        <p:attrNameLst>
                                          <p:attrName>style.rotation</p:attrName>
                                        </p:attrNameLst>
                                      </p:cBhvr>
                                      <p:tavLst>
                                        <p:tav tm="0">
                                          <p:val>
                                            <p:fltVal val="720"/>
                                          </p:val>
                                        </p:tav>
                                        <p:tav tm="100000">
                                          <p:val>
                                            <p:fltVal val="0"/>
                                          </p:val>
                                        </p:tav>
                                      </p:tavLst>
                                    </p:anim>
                                    <p:anim calcmode="lin" valueType="num">
                                      <p:cBhvr>
                                        <p:cTn id="30" dur="2000" fill="hold"/>
                                        <p:tgtEl>
                                          <p:spTgt spid="5"/>
                                        </p:tgtEl>
                                        <p:attrNameLst>
                                          <p:attrName>ppt_h</p:attrName>
                                        </p:attrNameLst>
                                      </p:cBhvr>
                                      <p:tavLst>
                                        <p:tav tm="0">
                                          <p:val>
                                            <p:fltVal val="0"/>
                                          </p:val>
                                        </p:tav>
                                        <p:tav tm="100000">
                                          <p:val>
                                            <p:strVal val="#ppt_h"/>
                                          </p:val>
                                        </p:tav>
                                      </p:tavLst>
                                    </p:anim>
                                    <p:anim calcmode="lin" valueType="num">
                                      <p:cBhvr>
                                        <p:cTn id="31" dur="2000" fill="hold"/>
                                        <p:tgtEl>
                                          <p:spTgt spid="5"/>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C9B9C7CD-7FAD-B741-AD64-464D85DF37C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20</a:t>
            </a:fld>
            <a:endParaRPr lang="pt-BR" dirty="0">
              <a:latin typeface="Play" pitchFamily="2" charset="0"/>
            </a:endParaRPr>
          </a:p>
        </p:txBody>
      </p:sp>
      <p:sp>
        <p:nvSpPr>
          <p:cNvPr id="2" name="Espaço Reservado para Texto 1">
            <a:extLst>
              <a:ext uri="{FF2B5EF4-FFF2-40B4-BE49-F238E27FC236}">
                <a16:creationId xmlns:a16="http://schemas.microsoft.com/office/drawing/2014/main" id="{5E942324-DC4E-BD48-9C1C-B0F5FA569C7B}"/>
              </a:ext>
            </a:extLst>
          </p:cNvPr>
          <p:cNvSpPr>
            <a:spLocks noGrp="1"/>
          </p:cNvSpPr>
          <p:nvPr>
            <p:ph type="body" idx="4294967295"/>
          </p:nvPr>
        </p:nvSpPr>
        <p:spPr>
          <a:xfrm>
            <a:off x="1403647" y="403052"/>
            <a:ext cx="7344816" cy="720081"/>
          </a:xfrm>
        </p:spPr>
        <p:txBody>
          <a:bodyPr>
            <a:noAutofit/>
          </a:bodyPr>
          <a:lstStyle/>
          <a:p>
            <a:pPr marL="76200" indent="0">
              <a:buNone/>
            </a:pPr>
            <a:r>
              <a:rPr lang="pt-BR" sz="4000" dirty="0">
                <a:solidFill>
                  <a:srgbClr val="00B0F0"/>
                </a:solidFill>
                <a:latin typeface="Play" pitchFamily="2" charset="0"/>
              </a:rPr>
              <a:t>PADRÕES E CONCEITOS AGILE</a:t>
            </a:r>
          </a:p>
        </p:txBody>
      </p:sp>
      <p:pic>
        <p:nvPicPr>
          <p:cNvPr id="14" name="Imagem 13" descr="Uma imagem contendo pessoa&#10;&#10;&#10;&#10;Descrição gerada automaticamente">
            <a:extLst>
              <a:ext uri="{FF2B5EF4-FFF2-40B4-BE49-F238E27FC236}">
                <a16:creationId xmlns:a16="http://schemas.microsoft.com/office/drawing/2014/main" id="{BFC2FAF4-80EF-3443-B91E-07EFF9393EDE}"/>
              </a:ext>
            </a:extLst>
          </p:cNvPr>
          <p:cNvPicPr>
            <a:picLocks noChangeAspect="1"/>
          </p:cNvPicPr>
          <p:nvPr/>
        </p:nvPicPr>
        <p:blipFill>
          <a:blip r:embed="rId2"/>
          <a:stretch>
            <a:fillRect/>
          </a:stretch>
        </p:blipFill>
        <p:spPr>
          <a:xfrm>
            <a:off x="772819" y="1481997"/>
            <a:ext cx="7344816" cy="3586718"/>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6" name="Imagem 15">
            <a:extLst>
              <a:ext uri="{FF2B5EF4-FFF2-40B4-BE49-F238E27FC236}">
                <a16:creationId xmlns:a16="http://schemas.microsoft.com/office/drawing/2014/main" id="{C4831A02-3696-EE4A-83C3-3B8443670996}"/>
              </a:ext>
            </a:extLst>
          </p:cNvPr>
          <p:cNvPicPr>
            <a:picLocks noChangeAspect="1"/>
          </p:cNvPicPr>
          <p:nvPr/>
        </p:nvPicPr>
        <p:blipFill>
          <a:blip r:embed="rId3"/>
          <a:stretch>
            <a:fillRect/>
          </a:stretch>
        </p:blipFill>
        <p:spPr>
          <a:xfrm>
            <a:off x="3491880" y="1295740"/>
            <a:ext cx="3699008" cy="1726685"/>
          </a:xfrm>
          <a:prstGeom prst="rect">
            <a:avLst/>
          </a:prstGeom>
        </p:spPr>
      </p:pic>
      <p:pic>
        <p:nvPicPr>
          <p:cNvPr id="10" name="Imagem 9">
            <a:extLst>
              <a:ext uri="{FF2B5EF4-FFF2-40B4-BE49-F238E27FC236}">
                <a16:creationId xmlns:a16="http://schemas.microsoft.com/office/drawing/2014/main" id="{E435EADE-CD67-9345-A263-4F997426035C}"/>
              </a:ext>
            </a:extLst>
          </p:cNvPr>
          <p:cNvPicPr>
            <a:picLocks noChangeAspect="1"/>
          </p:cNvPicPr>
          <p:nvPr/>
        </p:nvPicPr>
        <p:blipFill>
          <a:blip r:embed="rId4"/>
          <a:stretch>
            <a:fillRect/>
          </a:stretch>
        </p:blipFill>
        <p:spPr>
          <a:xfrm>
            <a:off x="772818" y="3295019"/>
            <a:ext cx="3815878" cy="1726685"/>
          </a:xfrm>
          <a:prstGeom prst="rect">
            <a:avLst/>
          </a:prstGeom>
        </p:spPr>
      </p:pic>
      <p:pic>
        <p:nvPicPr>
          <p:cNvPr id="6" name="Imagem 5" descr="Uma imagem contendo gráficos vetoriais&#10;&#10;&#10;&#10;Descrição gerada automaticamente">
            <a:extLst>
              <a:ext uri="{FF2B5EF4-FFF2-40B4-BE49-F238E27FC236}">
                <a16:creationId xmlns:a16="http://schemas.microsoft.com/office/drawing/2014/main" id="{44844912-6BF4-3E4C-B4ED-F2457244FFFF}"/>
              </a:ext>
            </a:extLst>
          </p:cNvPr>
          <p:cNvPicPr>
            <a:picLocks noChangeAspect="1"/>
          </p:cNvPicPr>
          <p:nvPr/>
        </p:nvPicPr>
        <p:blipFill>
          <a:blip r:embed="rId5"/>
          <a:stretch>
            <a:fillRect/>
          </a:stretch>
        </p:blipFill>
        <p:spPr>
          <a:xfrm>
            <a:off x="597778" y="1283316"/>
            <a:ext cx="1611739" cy="1611739"/>
          </a:xfrm>
          <a:prstGeom prst="rect">
            <a:avLst/>
          </a:prstGeom>
        </p:spPr>
      </p:pic>
      <p:pic>
        <p:nvPicPr>
          <p:cNvPr id="17" name="Imagem 16">
            <a:extLst>
              <a:ext uri="{FF2B5EF4-FFF2-40B4-BE49-F238E27FC236}">
                <a16:creationId xmlns:a16="http://schemas.microsoft.com/office/drawing/2014/main" id="{6B20EC6C-A379-B94A-B80F-87630EB67EDF}"/>
              </a:ext>
            </a:extLst>
          </p:cNvPr>
          <p:cNvPicPr>
            <a:picLocks noChangeAspect="1"/>
          </p:cNvPicPr>
          <p:nvPr/>
        </p:nvPicPr>
        <p:blipFill>
          <a:blip r:embed="rId6"/>
          <a:stretch>
            <a:fillRect/>
          </a:stretch>
        </p:blipFill>
        <p:spPr>
          <a:xfrm>
            <a:off x="6804248" y="2271424"/>
            <a:ext cx="1380023" cy="1308438"/>
          </a:xfrm>
          <a:prstGeom prst="rect">
            <a:avLst/>
          </a:prstGeom>
        </p:spPr>
      </p:pic>
      <p:pic>
        <p:nvPicPr>
          <p:cNvPr id="8" name="Imagem 7">
            <a:extLst>
              <a:ext uri="{FF2B5EF4-FFF2-40B4-BE49-F238E27FC236}">
                <a16:creationId xmlns:a16="http://schemas.microsoft.com/office/drawing/2014/main" id="{88771DF4-6478-B94F-99C3-F518871629BF}"/>
              </a:ext>
            </a:extLst>
          </p:cNvPr>
          <p:cNvPicPr>
            <a:picLocks noChangeAspect="1"/>
          </p:cNvPicPr>
          <p:nvPr/>
        </p:nvPicPr>
        <p:blipFill>
          <a:blip r:embed="rId7"/>
          <a:stretch>
            <a:fillRect/>
          </a:stretch>
        </p:blipFill>
        <p:spPr>
          <a:xfrm>
            <a:off x="6231835" y="3386393"/>
            <a:ext cx="959053" cy="1417605"/>
          </a:xfrm>
          <a:prstGeom prst="rect">
            <a:avLst/>
          </a:prstGeom>
        </p:spPr>
      </p:pic>
    </p:spTree>
    <p:extLst>
      <p:ext uri="{BB962C8B-B14F-4D97-AF65-F5344CB8AC3E}">
        <p14:creationId xmlns:p14="http://schemas.microsoft.com/office/powerpoint/2010/main" val="3186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 calcmode="lin" valueType="num">
                                      <p:cBhvr>
                                        <p:cTn id="14" dur="500" fill="hold"/>
                                        <p:tgtEl>
                                          <p:spTgt spid="6"/>
                                        </p:tgtEl>
                                        <p:attrNameLst>
                                          <p:attrName>style.rotation</p:attrName>
                                        </p:attrNameLst>
                                      </p:cBhvr>
                                      <p:tavLst>
                                        <p:tav tm="0">
                                          <p:val>
                                            <p:fltVal val="360"/>
                                          </p:val>
                                        </p:tav>
                                        <p:tav tm="100000">
                                          <p:val>
                                            <p:fltVal val="0"/>
                                          </p:val>
                                        </p:tav>
                                      </p:tavLst>
                                    </p:anim>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49" presetClass="entr" presetSubtype="0" decel="10000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anim calcmode="lin" valueType="num">
                                      <p:cBhvr>
                                        <p:cTn id="22" dur="500" fill="hold"/>
                                        <p:tgtEl>
                                          <p:spTgt spid="17"/>
                                        </p:tgtEl>
                                        <p:attrNameLst>
                                          <p:attrName>style.rotation</p:attrName>
                                        </p:attrNameLst>
                                      </p:cBhvr>
                                      <p:tavLst>
                                        <p:tav tm="0">
                                          <p:val>
                                            <p:fltVal val="360"/>
                                          </p:val>
                                        </p:tav>
                                        <p:tav tm="100000">
                                          <p:val>
                                            <p:fltVal val="0"/>
                                          </p:val>
                                        </p:tav>
                                      </p:tavLst>
                                    </p:anim>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37"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900" decel="100000" fill="hold"/>
                                        <p:tgtEl>
                                          <p:spTgt spid="8"/>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6" presetClass="emph" presetSubtype="0" fill="hold" nodeType="clickEffect">
                                  <p:stCondLst>
                                    <p:cond delay="0"/>
                                  </p:stCondLst>
                                  <p:childTnLst>
                                    <p:animScale>
                                      <p:cBhvr>
                                        <p:cTn id="35" dur="2000" fill="hold"/>
                                        <p:tgtEl>
                                          <p:spTgt spid="8"/>
                                        </p:tgtEl>
                                      </p:cBhvr>
                                      <p:by x="150000" y="150000"/>
                                    </p:animScale>
                                  </p:childTnLst>
                                </p:cTn>
                              </p:par>
                            </p:childTnLst>
                          </p:cTn>
                        </p:par>
                      </p:childTnLst>
                    </p:cTn>
                  </p:par>
                  <p:par>
                    <p:cTn id="36" fill="hold">
                      <p:stCondLst>
                        <p:cond delay="indefinite"/>
                      </p:stCondLst>
                      <p:childTnLst>
                        <p:par>
                          <p:cTn id="37" fill="hold">
                            <p:stCondLst>
                              <p:cond delay="0"/>
                            </p:stCondLst>
                            <p:childTnLst>
                              <p:par>
                                <p:cTn id="38" presetID="18" presetClass="entr" presetSubtype="12"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strips(downLeft)">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555776" y="1707654"/>
            <a:ext cx="6581328"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4000" cap="all" dirty="0" err="1">
                <a:latin typeface="Play" pitchFamily="2" charset="0"/>
                <a:ea typeface="Yu Mincho Light" pitchFamily="18" charset="-128"/>
              </a:rPr>
              <a:t>F</a:t>
            </a:r>
            <a:r>
              <a:rPr lang="en" sz="4000" cap="all" dirty="0">
                <a:latin typeface="Play" pitchFamily="2" charset="0"/>
                <a:ea typeface="Yu Mincho Light" pitchFamily="18" charset="-128"/>
              </a:rPr>
              <a:t>rameworks agile</a:t>
            </a:r>
            <a:endParaRPr sz="4000" cap="all" dirty="0">
              <a:latin typeface="Play" pitchFamily="2" charset="0"/>
              <a:ea typeface="Yu Mincho Light" pitchFamily="18" charset="-128"/>
            </a:endParaRPr>
          </a:p>
        </p:txBody>
      </p:sp>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solidFill>
                  <a:srgbClr val="FFFFFF"/>
                </a:solidFill>
                <a:latin typeface="Play" pitchFamily="2" charset="0"/>
                <a:sym typeface="Nixie One"/>
              </a:rPr>
              <a:t>4</a:t>
            </a:r>
            <a:endParaRPr b="1" dirty="0">
              <a:solidFill>
                <a:srgbClr val="FFFFFF"/>
              </a:solidFill>
              <a:latin typeface="Play" pitchFamily="2" charset="0"/>
            </a:endParaRPr>
          </a:p>
        </p:txBody>
      </p:sp>
    </p:spTree>
    <p:extLst>
      <p:ext uri="{BB962C8B-B14F-4D97-AF65-F5344CB8AC3E}">
        <p14:creationId xmlns:p14="http://schemas.microsoft.com/office/powerpoint/2010/main" val="40758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476575" y="2139772"/>
            <a:ext cx="6667425" cy="845056"/>
          </a:xfrm>
          <a:prstGeom prst="rect">
            <a:avLst/>
          </a:prstGeom>
        </p:spPr>
        <p:txBody>
          <a:bodyPr spcFirstLastPara="1" wrap="square" lIns="91425" tIns="91425" rIns="91425" bIns="91425" anchor="b" anchorCtr="0">
            <a:noAutofit/>
          </a:bodyPr>
          <a:lstStyle/>
          <a:p>
            <a:r>
              <a:rPr lang="pt-BR" sz="4000" dirty="0">
                <a:latin typeface="Play" pitchFamily="2" charset="0"/>
                <a:ea typeface="Yu Mincho Light" pitchFamily="18" charset="-128"/>
              </a:rPr>
              <a:t>EXTREME </a:t>
            </a:r>
            <a:r>
              <a:rPr lang="pt-BR" sz="4000" cap="all" dirty="0">
                <a:latin typeface="Play" pitchFamily="2" charset="0"/>
                <a:ea typeface="Yu Mincho Light" pitchFamily="18" charset="-128"/>
              </a:rPr>
              <a:t>Programming</a:t>
            </a:r>
            <a:endParaRPr sz="4000" cap="all" dirty="0">
              <a:latin typeface="Play" pitchFamily="2" charset="0"/>
              <a:ea typeface="Yu Mincho Light" pitchFamily="18" charset="-128"/>
            </a:endParaRPr>
          </a:p>
        </p:txBody>
      </p:sp>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rgbClr val="FFFFFF"/>
                </a:solidFill>
                <a:latin typeface="Play" pitchFamily="2" charset="0"/>
                <a:sym typeface="Nixie One"/>
              </a:rPr>
              <a:t>4.1</a:t>
            </a:r>
            <a:endParaRPr sz="4000" b="1" dirty="0">
              <a:solidFill>
                <a:srgbClr val="FFFFFF"/>
              </a:solidFill>
              <a:latin typeface="Play" pitchFamily="2" charset="0"/>
            </a:endParaRPr>
          </a:p>
        </p:txBody>
      </p:sp>
      <p:sp>
        <p:nvSpPr>
          <p:cNvPr id="2" name="CaixaDeTexto 1">
            <a:extLst>
              <a:ext uri="{FF2B5EF4-FFF2-40B4-BE49-F238E27FC236}">
                <a16:creationId xmlns:a16="http://schemas.microsoft.com/office/drawing/2014/main" id="{7917189A-C5EB-744C-95C8-5DF35FE00745}"/>
              </a:ext>
            </a:extLst>
          </p:cNvPr>
          <p:cNvSpPr txBox="1"/>
          <p:nvPr/>
        </p:nvSpPr>
        <p:spPr>
          <a:xfrm>
            <a:off x="6876256" y="3219822"/>
            <a:ext cx="2123728" cy="1923678"/>
          </a:xfrm>
          <a:prstGeom prst="rect">
            <a:avLst/>
          </a:prstGeom>
          <a:noFill/>
        </p:spPr>
        <p:txBody>
          <a:bodyPr wrap="square" rtlCol="0">
            <a:spAutoFit/>
          </a:bodyPr>
          <a:lstStyle/>
          <a:p>
            <a:r>
              <a:rPr lang="pt-BR" sz="11500" dirty="0">
                <a:solidFill>
                  <a:srgbClr val="FFFF00"/>
                </a:solidFill>
                <a:latin typeface="Play" pitchFamily="2" charset="0"/>
              </a:rPr>
              <a:t>XP</a:t>
            </a:r>
          </a:p>
        </p:txBody>
      </p:sp>
    </p:spTree>
    <p:extLst>
      <p:ext uri="{BB962C8B-B14F-4D97-AF65-F5344CB8AC3E}">
        <p14:creationId xmlns:p14="http://schemas.microsoft.com/office/powerpoint/2010/main" val="313445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a:xfrm>
            <a:off x="1979712" y="1523682"/>
            <a:ext cx="6282300" cy="2133950"/>
          </a:xfrm>
        </p:spPr>
        <p:txBody>
          <a:bodyPr/>
          <a:lstStyle/>
          <a:p>
            <a:pPr marL="76200" indent="0" algn="just">
              <a:lnSpc>
                <a:spcPct val="150000"/>
              </a:lnSpc>
              <a:buNone/>
            </a:pPr>
            <a:r>
              <a:rPr lang="pt-BR" sz="2000" dirty="0">
                <a:latin typeface="Play" pitchFamily="2" charset="0"/>
              </a:rPr>
              <a:t>O XP é um método de desenvolvimento de software, leve, não muito prescritivo, e procura fundamentar as suas práticas por um conjunto de valores.</a:t>
            </a:r>
          </a:p>
        </p:txBody>
      </p:sp>
      <p:sp>
        <p:nvSpPr>
          <p:cNvPr id="3" name="Espaço Reservado para Número de Slide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23</a:t>
            </a:fld>
            <a:endParaRPr lang="pt-BR" dirty="0">
              <a:latin typeface="Play" pitchFamily="2" charset="0"/>
            </a:endParaRPr>
          </a:p>
        </p:txBody>
      </p:sp>
      <p:sp>
        <p:nvSpPr>
          <p:cNvPr id="4" name="Google Shape;660;p38"/>
          <p:cNvSpPr/>
          <p:nvPr/>
        </p:nvSpPr>
        <p:spPr>
          <a:xfrm>
            <a:off x="747460" y="2321532"/>
            <a:ext cx="614807" cy="538250"/>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7288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24</a:t>
            </a:fld>
            <a:endParaRPr lang="pt-BR" dirty="0">
              <a:latin typeface="Play" pitchFamily="2" charset="0"/>
            </a:endParaRPr>
          </a:p>
        </p:txBody>
      </p:sp>
      <p:sp>
        <p:nvSpPr>
          <p:cNvPr id="5" name="Título 1"/>
          <p:cNvSpPr txBox="1">
            <a:spLocks/>
          </p:cNvSpPr>
          <p:nvPr/>
        </p:nvSpPr>
        <p:spPr>
          <a:xfrm>
            <a:off x="1403850" y="483518"/>
            <a:ext cx="7560840" cy="645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19BBD5"/>
              </a:buClr>
              <a:buSzPts val="4000"/>
            </a:pPr>
            <a:r>
              <a:rPr lang="pt-BR" sz="4000" dirty="0">
                <a:solidFill>
                  <a:srgbClr val="19BBD5"/>
                </a:solidFill>
                <a:latin typeface="Play" pitchFamily="2" charset="0"/>
                <a:ea typeface="Yu Mincho Light" pitchFamily="18" charset="-128"/>
                <a:cs typeface="Nixie One"/>
                <a:sym typeface="Nixie One"/>
              </a:rPr>
              <a:t>VALORES</a:t>
            </a:r>
          </a:p>
        </p:txBody>
      </p:sp>
      <p:pic>
        <p:nvPicPr>
          <p:cNvPr id="10" name="Imagem 9">
            <a:extLst>
              <a:ext uri="{FF2B5EF4-FFF2-40B4-BE49-F238E27FC236}">
                <a16:creationId xmlns:a16="http://schemas.microsoft.com/office/drawing/2014/main" id="{BE102F30-F400-3649-9A91-E5C657CE23E9}"/>
              </a:ext>
            </a:extLst>
          </p:cNvPr>
          <p:cNvPicPr>
            <a:picLocks noChangeAspect="1"/>
          </p:cNvPicPr>
          <p:nvPr/>
        </p:nvPicPr>
        <p:blipFill>
          <a:blip r:embed="rId2"/>
          <a:stretch>
            <a:fillRect/>
          </a:stretch>
        </p:blipFill>
        <p:spPr>
          <a:xfrm>
            <a:off x="2926893" y="987574"/>
            <a:ext cx="6253619" cy="3961614"/>
          </a:xfrm>
          <a:prstGeom prst="rect">
            <a:avLst/>
          </a:prstGeom>
        </p:spPr>
      </p:pic>
      <p:sp>
        <p:nvSpPr>
          <p:cNvPr id="3" name="CaixaDeTexto 2">
            <a:extLst>
              <a:ext uri="{FF2B5EF4-FFF2-40B4-BE49-F238E27FC236}">
                <a16:creationId xmlns:a16="http://schemas.microsoft.com/office/drawing/2014/main" id="{E6946C96-7B3A-4940-9197-2513098E7136}"/>
              </a:ext>
            </a:extLst>
          </p:cNvPr>
          <p:cNvSpPr txBox="1"/>
          <p:nvPr/>
        </p:nvSpPr>
        <p:spPr>
          <a:xfrm>
            <a:off x="1043608" y="1892484"/>
            <a:ext cx="2449710" cy="2308324"/>
          </a:xfrm>
          <a:prstGeom prst="rect">
            <a:avLst/>
          </a:prstGeom>
          <a:noFill/>
        </p:spPr>
        <p:txBody>
          <a:bodyPr wrap="none" rtlCol="0">
            <a:spAutoFit/>
          </a:bodyPr>
          <a:lstStyle/>
          <a:p>
            <a:pPr marL="342900" indent="-342900">
              <a:buClr>
                <a:srgbClr val="00B0F0"/>
              </a:buClr>
              <a:buFont typeface="Wingdings" pitchFamily="2" charset="2"/>
              <a:buChar char="v"/>
            </a:pPr>
            <a:r>
              <a:rPr lang="pt-BR" sz="2400" dirty="0">
                <a:solidFill>
                  <a:schemeClr val="bg1"/>
                </a:solidFill>
                <a:latin typeface="Play" pitchFamily="2" charset="0"/>
              </a:rPr>
              <a:t>Comunicação;</a:t>
            </a:r>
          </a:p>
          <a:p>
            <a:pPr marL="342900" indent="-342900">
              <a:buClr>
                <a:srgbClr val="00B0F0"/>
              </a:buClr>
              <a:buFont typeface="Wingdings" pitchFamily="2" charset="2"/>
              <a:buChar char="v"/>
            </a:pPr>
            <a:r>
              <a:rPr lang="pt-BR" sz="2400" dirty="0">
                <a:solidFill>
                  <a:schemeClr val="bg1"/>
                </a:solidFill>
                <a:latin typeface="Play" pitchFamily="2" charset="0"/>
              </a:rPr>
              <a:t>Simplicidade;</a:t>
            </a:r>
          </a:p>
          <a:p>
            <a:pPr marL="342900" indent="-342900">
              <a:buClr>
                <a:srgbClr val="00B0F0"/>
              </a:buClr>
              <a:buFont typeface="Wingdings" pitchFamily="2" charset="2"/>
              <a:buChar char="v"/>
            </a:pPr>
            <a:r>
              <a:rPr lang="pt-BR" sz="2400" dirty="0">
                <a:solidFill>
                  <a:schemeClr val="bg1"/>
                </a:solidFill>
                <a:latin typeface="Play" pitchFamily="2" charset="0"/>
              </a:rPr>
              <a:t>Coragem;</a:t>
            </a:r>
          </a:p>
          <a:p>
            <a:pPr marL="342900" indent="-342900">
              <a:buClr>
                <a:srgbClr val="00B0F0"/>
              </a:buClr>
              <a:buFont typeface="Wingdings" pitchFamily="2" charset="2"/>
              <a:buChar char="v"/>
            </a:pPr>
            <a:r>
              <a:rPr lang="pt-BR" sz="2400" dirty="0">
                <a:solidFill>
                  <a:schemeClr val="bg1"/>
                </a:solidFill>
                <a:latin typeface="Play" pitchFamily="2" charset="0"/>
              </a:rPr>
              <a:t>Feedback;</a:t>
            </a:r>
          </a:p>
          <a:p>
            <a:pPr marL="342900" indent="-342900">
              <a:buClr>
                <a:srgbClr val="00B0F0"/>
              </a:buClr>
              <a:buFont typeface="Wingdings" pitchFamily="2" charset="2"/>
              <a:buChar char="v"/>
            </a:pPr>
            <a:r>
              <a:rPr lang="pt-BR" sz="2400" dirty="0">
                <a:solidFill>
                  <a:schemeClr val="bg1"/>
                </a:solidFill>
                <a:latin typeface="Play" pitchFamily="2" charset="0"/>
              </a:rPr>
              <a:t>Respeito;</a:t>
            </a:r>
          </a:p>
          <a:p>
            <a:pPr marL="342900" indent="-342900">
              <a:buClr>
                <a:srgbClr val="00B0F0"/>
              </a:buClr>
              <a:buFont typeface="Wingdings" pitchFamily="2" charset="2"/>
              <a:buChar char="v"/>
            </a:pPr>
            <a:r>
              <a:rPr lang="pt-BR" sz="2400" dirty="0">
                <a:solidFill>
                  <a:schemeClr val="bg1"/>
                </a:solidFill>
                <a:latin typeface="Play" pitchFamily="2" charset="0"/>
              </a:rPr>
              <a:t>Entre outros.</a:t>
            </a:r>
          </a:p>
        </p:txBody>
      </p:sp>
    </p:spTree>
    <p:extLst>
      <p:ext uri="{BB962C8B-B14F-4D97-AF65-F5344CB8AC3E}">
        <p14:creationId xmlns:p14="http://schemas.microsoft.com/office/powerpoint/2010/main" val="428812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25</a:t>
            </a:fld>
            <a:endParaRPr lang="pt-BR" dirty="0">
              <a:latin typeface="Play" pitchFamily="2" charset="0"/>
            </a:endParaRPr>
          </a:p>
        </p:txBody>
      </p:sp>
      <p:pic>
        <p:nvPicPr>
          <p:cNvPr id="2050" name="Picture 2" descr="C:\Users\User\Desktop\Dimas\Imagens\equip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9" y="2231532"/>
            <a:ext cx="5461024" cy="2911893"/>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p:cNvSpPr txBox="1">
            <a:spLocks/>
          </p:cNvSpPr>
          <p:nvPr/>
        </p:nvSpPr>
        <p:spPr>
          <a:xfrm>
            <a:off x="1474236" y="702314"/>
            <a:ext cx="2953748" cy="645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19BBD5"/>
              </a:buClr>
              <a:buSzPts val="4000"/>
            </a:pPr>
            <a:r>
              <a:rPr lang="pt-BR" sz="4000" dirty="0">
                <a:solidFill>
                  <a:srgbClr val="19BBD5"/>
                </a:solidFill>
                <a:latin typeface="Play" pitchFamily="2" charset="0"/>
                <a:ea typeface="Yu Mincho Light" pitchFamily="18" charset="-128"/>
                <a:cs typeface="Nixie One"/>
                <a:sym typeface="Nixie One"/>
              </a:rPr>
              <a:t>EQUIPE</a:t>
            </a:r>
          </a:p>
        </p:txBody>
      </p:sp>
      <p:sp>
        <p:nvSpPr>
          <p:cNvPr id="3" name="CaixaDeTexto 2">
            <a:extLst>
              <a:ext uri="{FF2B5EF4-FFF2-40B4-BE49-F238E27FC236}">
                <a16:creationId xmlns:a16="http://schemas.microsoft.com/office/drawing/2014/main" id="{7F4C36B4-6179-DC4C-9DE2-A4260DE13F46}"/>
              </a:ext>
            </a:extLst>
          </p:cNvPr>
          <p:cNvSpPr txBox="1"/>
          <p:nvPr/>
        </p:nvSpPr>
        <p:spPr>
          <a:xfrm>
            <a:off x="1610652" y="1631002"/>
            <a:ext cx="1675459" cy="400110"/>
          </a:xfrm>
          <a:prstGeom prst="rect">
            <a:avLst/>
          </a:prstGeom>
          <a:noFill/>
        </p:spPr>
        <p:txBody>
          <a:bodyPr wrap="none" rtlCol="0">
            <a:spAutoFit/>
          </a:bodyPr>
          <a:lstStyle/>
          <a:p>
            <a:pPr marL="342900" indent="-342900">
              <a:buClr>
                <a:srgbClr val="00B0F0"/>
              </a:buClr>
              <a:buFont typeface="Wingdings" pitchFamily="2" charset="2"/>
              <a:buChar char="v"/>
            </a:pPr>
            <a:r>
              <a:rPr lang="pt-BR" sz="2000" dirty="0">
                <a:solidFill>
                  <a:schemeClr val="bg1"/>
                </a:solidFill>
                <a:latin typeface="Play" pitchFamily="2" charset="0"/>
              </a:rPr>
              <a:t>Dev Team</a:t>
            </a:r>
          </a:p>
        </p:txBody>
      </p:sp>
      <p:sp>
        <p:nvSpPr>
          <p:cNvPr id="6" name="CaixaDeTexto 5">
            <a:extLst>
              <a:ext uri="{FF2B5EF4-FFF2-40B4-BE49-F238E27FC236}">
                <a16:creationId xmlns:a16="http://schemas.microsoft.com/office/drawing/2014/main" id="{28179285-A70F-E642-A554-A879B9410B57}"/>
              </a:ext>
            </a:extLst>
          </p:cNvPr>
          <p:cNvSpPr txBox="1"/>
          <p:nvPr/>
        </p:nvSpPr>
        <p:spPr>
          <a:xfrm>
            <a:off x="3286111" y="1631002"/>
            <a:ext cx="1225015" cy="400110"/>
          </a:xfrm>
          <a:prstGeom prst="rect">
            <a:avLst/>
          </a:prstGeom>
          <a:noFill/>
        </p:spPr>
        <p:txBody>
          <a:bodyPr wrap="none" rtlCol="0">
            <a:spAutoFit/>
          </a:bodyPr>
          <a:lstStyle/>
          <a:p>
            <a:pPr marL="342900" indent="-342900">
              <a:buClr>
                <a:srgbClr val="00B0F0"/>
              </a:buClr>
              <a:buFont typeface="Wingdings" pitchFamily="2" charset="2"/>
              <a:buChar char="v"/>
            </a:pPr>
            <a:r>
              <a:rPr lang="pt-BR" sz="2000" dirty="0" err="1">
                <a:solidFill>
                  <a:schemeClr val="bg1"/>
                </a:solidFill>
                <a:latin typeface="Play" pitchFamily="2" charset="0"/>
              </a:rPr>
              <a:t>Coach</a:t>
            </a:r>
            <a:endParaRPr lang="pt-BR" sz="2000" dirty="0">
              <a:solidFill>
                <a:schemeClr val="bg1"/>
              </a:solidFill>
              <a:latin typeface="Play" pitchFamily="2" charset="0"/>
            </a:endParaRPr>
          </a:p>
        </p:txBody>
      </p:sp>
      <p:sp>
        <p:nvSpPr>
          <p:cNvPr id="7" name="CaixaDeTexto 6">
            <a:extLst>
              <a:ext uri="{FF2B5EF4-FFF2-40B4-BE49-F238E27FC236}">
                <a16:creationId xmlns:a16="http://schemas.microsoft.com/office/drawing/2014/main" id="{C6F8E6FC-EC72-9D46-93F1-9414B3F57A7F}"/>
              </a:ext>
            </a:extLst>
          </p:cNvPr>
          <p:cNvSpPr txBox="1"/>
          <p:nvPr/>
        </p:nvSpPr>
        <p:spPr>
          <a:xfrm>
            <a:off x="4511790" y="1631002"/>
            <a:ext cx="1386918" cy="400110"/>
          </a:xfrm>
          <a:prstGeom prst="rect">
            <a:avLst/>
          </a:prstGeom>
          <a:noFill/>
        </p:spPr>
        <p:txBody>
          <a:bodyPr wrap="none" rtlCol="0">
            <a:spAutoFit/>
          </a:bodyPr>
          <a:lstStyle/>
          <a:p>
            <a:pPr marL="342900" indent="-342900">
              <a:buClr>
                <a:srgbClr val="00B0F0"/>
              </a:buClr>
              <a:buFont typeface="Wingdings" pitchFamily="2" charset="2"/>
              <a:buChar char="v"/>
            </a:pPr>
            <a:r>
              <a:rPr lang="pt-BR" sz="2000" dirty="0" err="1">
                <a:solidFill>
                  <a:schemeClr val="bg1"/>
                </a:solidFill>
                <a:latin typeface="Play" pitchFamily="2" charset="0"/>
              </a:rPr>
              <a:t>Tracker</a:t>
            </a:r>
            <a:endParaRPr lang="pt-BR" sz="2000" dirty="0">
              <a:solidFill>
                <a:schemeClr val="bg1"/>
              </a:solidFill>
              <a:latin typeface="Play" pitchFamily="2" charset="0"/>
            </a:endParaRPr>
          </a:p>
        </p:txBody>
      </p:sp>
      <p:sp>
        <p:nvSpPr>
          <p:cNvPr id="8" name="CaixaDeTexto 7">
            <a:extLst>
              <a:ext uri="{FF2B5EF4-FFF2-40B4-BE49-F238E27FC236}">
                <a16:creationId xmlns:a16="http://schemas.microsoft.com/office/drawing/2014/main" id="{B4DE44E7-E88E-3F4C-912C-260BE9BAC129}"/>
              </a:ext>
            </a:extLst>
          </p:cNvPr>
          <p:cNvSpPr txBox="1"/>
          <p:nvPr/>
        </p:nvSpPr>
        <p:spPr>
          <a:xfrm>
            <a:off x="5898708" y="1631002"/>
            <a:ext cx="1326004" cy="400110"/>
          </a:xfrm>
          <a:prstGeom prst="rect">
            <a:avLst/>
          </a:prstGeom>
          <a:noFill/>
        </p:spPr>
        <p:txBody>
          <a:bodyPr wrap="none" rtlCol="0">
            <a:spAutoFit/>
          </a:bodyPr>
          <a:lstStyle/>
          <a:p>
            <a:pPr marL="342900" indent="-342900">
              <a:buClr>
                <a:srgbClr val="00B0F0"/>
              </a:buClr>
              <a:buFont typeface="Wingdings" pitchFamily="2" charset="2"/>
              <a:buChar char="v"/>
            </a:pPr>
            <a:r>
              <a:rPr lang="pt-BR" sz="2000" dirty="0">
                <a:solidFill>
                  <a:schemeClr val="bg1"/>
                </a:solidFill>
                <a:latin typeface="Play" pitchFamily="2" charset="0"/>
              </a:rPr>
              <a:t>Cliente</a:t>
            </a:r>
          </a:p>
        </p:txBody>
      </p:sp>
    </p:spTree>
    <p:extLst>
      <p:ext uri="{BB962C8B-B14F-4D97-AF65-F5344CB8AC3E}">
        <p14:creationId xmlns:p14="http://schemas.microsoft.com/office/powerpoint/2010/main" val="3347800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32700" y="843558"/>
            <a:ext cx="5256584" cy="889270"/>
          </a:xfrm>
        </p:spPr>
        <p:txBody>
          <a:bodyPr/>
          <a:lstStyle/>
          <a:p>
            <a:r>
              <a:rPr lang="pt-BR" dirty="0">
                <a:latin typeface="Play" pitchFamily="2" charset="0"/>
                <a:ea typeface="Yu Mincho Light" pitchFamily="18" charset="-128"/>
              </a:rPr>
              <a:t>PRÁTICAS</a:t>
            </a:r>
          </a:p>
        </p:txBody>
      </p:sp>
      <p:sp>
        <p:nvSpPr>
          <p:cNvPr id="3" name="Espaço Reservado para Texto 2"/>
          <p:cNvSpPr>
            <a:spLocks noGrp="1"/>
          </p:cNvSpPr>
          <p:nvPr>
            <p:ph type="body" idx="1"/>
          </p:nvPr>
        </p:nvSpPr>
        <p:spPr>
          <a:xfrm>
            <a:off x="1084628" y="2074395"/>
            <a:ext cx="6552728" cy="2711130"/>
          </a:xfrm>
        </p:spPr>
        <p:txBody>
          <a:bodyPr numCol="2"/>
          <a:lstStyle/>
          <a:p>
            <a:r>
              <a:rPr lang="pt-BR" sz="2000" dirty="0">
                <a:latin typeface="Play" pitchFamily="2" charset="0"/>
              </a:rPr>
              <a:t>The Planning Game;</a:t>
            </a:r>
          </a:p>
          <a:p>
            <a:r>
              <a:rPr lang="pt-BR" sz="2000" dirty="0">
                <a:latin typeface="Play" pitchFamily="2" charset="0"/>
              </a:rPr>
              <a:t>Pequenos Releases;</a:t>
            </a:r>
          </a:p>
          <a:p>
            <a:r>
              <a:rPr lang="pt-BR" sz="2000" dirty="0">
                <a:latin typeface="Play" pitchFamily="2" charset="0"/>
              </a:rPr>
              <a:t>Metáfora;</a:t>
            </a:r>
          </a:p>
          <a:p>
            <a:r>
              <a:rPr lang="pt-BR" sz="2000" dirty="0">
                <a:latin typeface="Play" pitchFamily="2" charset="0"/>
              </a:rPr>
              <a:t>Design Simples;</a:t>
            </a:r>
          </a:p>
          <a:p>
            <a:r>
              <a:rPr lang="pt-BR" sz="2000" dirty="0">
                <a:latin typeface="Play" pitchFamily="2" charset="0"/>
              </a:rPr>
              <a:t>Testando;</a:t>
            </a:r>
          </a:p>
          <a:p>
            <a:r>
              <a:rPr lang="pt-BR" sz="2000" dirty="0">
                <a:latin typeface="Play" pitchFamily="2" charset="0"/>
              </a:rPr>
              <a:t>Refatoração;</a:t>
            </a:r>
          </a:p>
          <a:p>
            <a:r>
              <a:rPr lang="pt-BR" sz="2000" dirty="0">
                <a:latin typeface="Play" pitchFamily="2" charset="0"/>
              </a:rPr>
              <a:t>Pair Programming;</a:t>
            </a:r>
          </a:p>
          <a:p>
            <a:r>
              <a:rPr lang="pt-BR" sz="2000" dirty="0">
                <a:latin typeface="Play" pitchFamily="2" charset="0"/>
              </a:rPr>
              <a:t>Propriedade Coletiva;</a:t>
            </a:r>
          </a:p>
          <a:p>
            <a:r>
              <a:rPr lang="pt-BR" sz="2000" dirty="0">
                <a:latin typeface="Play" pitchFamily="2" charset="0"/>
              </a:rPr>
              <a:t>Integração Contínua;</a:t>
            </a:r>
          </a:p>
          <a:p>
            <a:r>
              <a:rPr lang="pt-BR" sz="2000" dirty="0">
                <a:latin typeface="Play" pitchFamily="2" charset="0"/>
              </a:rPr>
              <a:t>Semana de 40-horas;</a:t>
            </a:r>
          </a:p>
          <a:p>
            <a:r>
              <a:rPr lang="pt-BR" sz="2000" dirty="0">
                <a:latin typeface="Play" pitchFamily="2" charset="0"/>
              </a:rPr>
              <a:t>Cliente no Local;</a:t>
            </a:r>
          </a:p>
          <a:p>
            <a:r>
              <a:rPr lang="pt-BR" sz="2000" dirty="0">
                <a:latin typeface="Play" pitchFamily="2" charset="0"/>
              </a:rPr>
              <a:t>Padrões de Código.</a:t>
            </a:r>
          </a:p>
        </p:txBody>
      </p:sp>
      <p:sp>
        <p:nvSpPr>
          <p:cNvPr id="4" name="Espaço Reservado para Número de Slide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26</a:t>
            </a:fld>
            <a:endParaRPr lang="pt-BR" dirty="0">
              <a:latin typeface="Play" pitchFamily="2" charset="0"/>
            </a:endParaRPr>
          </a:p>
        </p:txBody>
      </p:sp>
    </p:spTree>
    <p:extLst>
      <p:ext uri="{BB962C8B-B14F-4D97-AF65-F5344CB8AC3E}">
        <p14:creationId xmlns:p14="http://schemas.microsoft.com/office/powerpoint/2010/main" val="146318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 calcmode="lin" valueType="num">
                                      <p:cBhvr additive="base">
                                        <p:cTn id="5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492802" y="1890901"/>
            <a:ext cx="6264696" cy="1361698"/>
          </a:xfrm>
          <a:prstGeom prst="rect">
            <a:avLst/>
          </a:prstGeom>
        </p:spPr>
        <p:txBody>
          <a:bodyPr spcFirstLastPara="1" wrap="square" lIns="91425" tIns="91425" rIns="91425" bIns="91425" anchor="b" anchorCtr="0">
            <a:noAutofit/>
          </a:bodyPr>
          <a:lstStyle/>
          <a:p>
            <a:r>
              <a:rPr lang="en" cap="all" dirty="0">
                <a:latin typeface="Play" pitchFamily="2" charset="0"/>
                <a:ea typeface="Yu Mincho Light" pitchFamily="18" charset="-128"/>
              </a:rPr>
              <a:t>FDD - </a:t>
            </a:r>
            <a:r>
              <a:rPr lang="pt-BR" cap="all" dirty="0">
                <a:latin typeface="Play" pitchFamily="2" charset="0"/>
                <a:ea typeface="Yu Mincho Light" pitchFamily="18" charset="-128"/>
              </a:rPr>
              <a:t> Feature Driven Development</a:t>
            </a:r>
            <a:endParaRPr cap="all" dirty="0">
              <a:latin typeface="Play" pitchFamily="2" charset="0"/>
              <a:ea typeface="Yu Mincho Light" pitchFamily="18" charset="-128"/>
            </a:endParaRPr>
          </a:p>
        </p:txBody>
      </p:sp>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rgbClr val="FFFFFF"/>
                </a:solidFill>
                <a:latin typeface="Play" pitchFamily="2" charset="0"/>
                <a:sym typeface="Nixie One"/>
              </a:rPr>
              <a:t>4.2</a:t>
            </a:r>
            <a:endParaRPr sz="4000" b="1" dirty="0">
              <a:solidFill>
                <a:srgbClr val="FFFFFF"/>
              </a:solidFill>
              <a:latin typeface="Play" pitchFamily="2" charset="0"/>
            </a:endParaRPr>
          </a:p>
        </p:txBody>
      </p:sp>
      <p:grpSp>
        <p:nvGrpSpPr>
          <p:cNvPr id="5" name="Google Shape;699;p38"/>
          <p:cNvGrpSpPr/>
          <p:nvPr/>
        </p:nvGrpSpPr>
        <p:grpSpPr>
          <a:xfrm>
            <a:off x="6558970" y="2635732"/>
            <a:ext cx="2117486" cy="2240274"/>
            <a:chOff x="5970800" y="1619250"/>
            <a:chExt cx="428650" cy="456725"/>
          </a:xfrm>
        </p:grpSpPr>
        <p:sp>
          <p:nvSpPr>
            <p:cNvPr id="6" name="Google Shape;700;p3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01;p3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02;p3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03;p3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04;p3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41880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a:xfrm>
            <a:off x="2087668" y="1199646"/>
            <a:ext cx="6282300" cy="2782022"/>
          </a:xfrm>
        </p:spPr>
        <p:txBody>
          <a:bodyPr/>
          <a:lstStyle/>
          <a:p>
            <a:pPr marL="76200" indent="0" algn="just">
              <a:lnSpc>
                <a:spcPct val="150000"/>
              </a:lnSpc>
              <a:buNone/>
            </a:pPr>
            <a:r>
              <a:rPr lang="pt-BR" sz="2000" dirty="0">
                <a:latin typeface="Play" pitchFamily="2" charset="0"/>
              </a:rPr>
              <a:t>O FDD foi pensado para projetos de software de tamanho moderado a grande e ele tem como foco uma “característica” que, neste caso, é uma função valorizada pelo cliente e que pode ser implementada em uma semana ou menos.</a:t>
            </a:r>
          </a:p>
        </p:txBody>
      </p:sp>
      <p:sp>
        <p:nvSpPr>
          <p:cNvPr id="3" name="Espaço Reservado para Número de Slide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28</a:t>
            </a:fld>
            <a:endParaRPr lang="pt-BR" dirty="0">
              <a:latin typeface="Play" pitchFamily="2" charset="0"/>
            </a:endParaRPr>
          </a:p>
        </p:txBody>
      </p:sp>
      <p:sp>
        <p:nvSpPr>
          <p:cNvPr id="4" name="Google Shape;660;p38"/>
          <p:cNvSpPr/>
          <p:nvPr/>
        </p:nvSpPr>
        <p:spPr>
          <a:xfrm>
            <a:off x="747460" y="2321532"/>
            <a:ext cx="614807" cy="538250"/>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673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32700" y="843558"/>
            <a:ext cx="6007652" cy="645300"/>
          </a:xfrm>
        </p:spPr>
        <p:txBody>
          <a:bodyPr/>
          <a:lstStyle/>
          <a:p>
            <a:r>
              <a:rPr lang="pt-BR" cap="all" dirty="0">
                <a:latin typeface="Play" pitchFamily="2" charset="0"/>
                <a:ea typeface="Yu Mincho Light" pitchFamily="18" charset="-128"/>
              </a:rPr>
              <a:t>Processos básicos</a:t>
            </a:r>
          </a:p>
        </p:txBody>
      </p:sp>
      <p:sp>
        <p:nvSpPr>
          <p:cNvPr id="3" name="Espaço Reservado para Texto 2"/>
          <p:cNvSpPr>
            <a:spLocks noGrp="1"/>
          </p:cNvSpPr>
          <p:nvPr>
            <p:ph type="body" idx="1"/>
          </p:nvPr>
        </p:nvSpPr>
        <p:spPr>
          <a:xfrm>
            <a:off x="1732700" y="2255125"/>
            <a:ext cx="6943756" cy="2530400"/>
          </a:xfrm>
        </p:spPr>
        <p:txBody>
          <a:bodyPr/>
          <a:lstStyle/>
          <a:p>
            <a:r>
              <a:rPr lang="pt-BR" sz="2000" dirty="0">
                <a:latin typeface="Play" pitchFamily="2" charset="0"/>
              </a:rPr>
              <a:t>Desenvolvimento de modelo abrangente;</a:t>
            </a:r>
          </a:p>
          <a:p>
            <a:r>
              <a:rPr lang="pt-BR" sz="2000" dirty="0">
                <a:latin typeface="Play" pitchFamily="2" charset="0"/>
              </a:rPr>
              <a:t>Construção de lista de funcionalidades;</a:t>
            </a:r>
          </a:p>
          <a:p>
            <a:r>
              <a:rPr lang="pt-BR" sz="2000" dirty="0">
                <a:latin typeface="Play" pitchFamily="2" charset="0"/>
              </a:rPr>
              <a:t>Planejar por funcionalidade;</a:t>
            </a:r>
          </a:p>
          <a:p>
            <a:r>
              <a:rPr lang="pt-BR" sz="2000" dirty="0">
                <a:latin typeface="Play" pitchFamily="2" charset="0"/>
              </a:rPr>
              <a:t>Detalhe por funcionalidade;</a:t>
            </a:r>
          </a:p>
          <a:p>
            <a:r>
              <a:rPr lang="pt-BR" sz="2000" dirty="0">
                <a:latin typeface="Play" pitchFamily="2" charset="0"/>
              </a:rPr>
              <a:t>Construção por funcionalidade.</a:t>
            </a:r>
          </a:p>
        </p:txBody>
      </p:sp>
      <p:sp>
        <p:nvSpPr>
          <p:cNvPr id="4" name="Espaço Reservado para Número de Slide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29</a:t>
            </a:fld>
            <a:endParaRPr lang="pt-BR" dirty="0">
              <a:latin typeface="Play" pitchFamily="2" charset="0"/>
            </a:endParaRPr>
          </a:p>
        </p:txBody>
      </p:sp>
    </p:spTree>
    <p:extLst>
      <p:ext uri="{BB962C8B-B14F-4D97-AF65-F5344CB8AC3E}">
        <p14:creationId xmlns:p14="http://schemas.microsoft.com/office/powerpoint/2010/main" val="1833936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3"/>
          <p:cNvSpPr txBox="1">
            <a:spLocks noGrp="1"/>
          </p:cNvSpPr>
          <p:nvPr>
            <p:ph type="ctrTitle" idx="4294967295"/>
          </p:nvPr>
        </p:nvSpPr>
        <p:spPr>
          <a:xfrm>
            <a:off x="1403648" y="699542"/>
            <a:ext cx="7416824" cy="10081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4800" cap="all" dirty="0">
                <a:latin typeface="Play" pitchFamily="2" charset="0"/>
                <a:ea typeface="Yu Mincho Light" pitchFamily="18" charset="-128"/>
              </a:rPr>
              <a:t>Sobre a apresentação</a:t>
            </a:r>
          </a:p>
        </p:txBody>
      </p:sp>
      <p:sp>
        <p:nvSpPr>
          <p:cNvPr id="352" name="Google Shape;352;p13"/>
          <p:cNvSpPr txBox="1">
            <a:spLocks noGrp="1"/>
          </p:cNvSpPr>
          <p:nvPr>
            <p:ph type="body" idx="4294967295"/>
          </p:nvPr>
        </p:nvSpPr>
        <p:spPr>
          <a:xfrm>
            <a:off x="1360844" y="1769647"/>
            <a:ext cx="6307500" cy="462441"/>
          </a:xfrm>
          <a:prstGeom prst="rect">
            <a:avLst/>
          </a:prstGeom>
        </p:spPr>
        <p:txBody>
          <a:bodyPr spcFirstLastPara="1" wrap="square" lIns="91425" tIns="91425" rIns="91425" bIns="91425" anchor="t" anchorCtr="0">
            <a:noAutofit/>
          </a:bodyPr>
          <a:lstStyle/>
          <a:p>
            <a:pPr marL="0" indent="0" algn="just">
              <a:buNone/>
            </a:pPr>
            <a:r>
              <a:rPr lang="pt-BR" sz="2000" dirty="0">
                <a:latin typeface="Play" pitchFamily="2" charset="0"/>
              </a:rPr>
              <a:t>&gt;&gt; Slides Numerados (anote o nº para tirar dúvidas) &lt;&lt;</a:t>
            </a:r>
            <a:endParaRPr sz="2000" dirty="0">
              <a:latin typeface="Play" pitchFamily="2" charset="0"/>
            </a:endParaRPr>
          </a:p>
        </p:txBody>
      </p:sp>
      <p:sp>
        <p:nvSpPr>
          <p:cNvPr id="354" name="Google Shape;354;p1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latin typeface="Play" pitchFamily="2" charset="0"/>
              </a:rPr>
              <a:t>3</a:t>
            </a:fld>
            <a:endParaRPr>
              <a:latin typeface="Play" pitchFamily="2" charset="0"/>
            </a:endParaRPr>
          </a:p>
        </p:txBody>
      </p:sp>
      <p:sp>
        <p:nvSpPr>
          <p:cNvPr id="6" name="Google Shape;352;p13">
            <a:extLst>
              <a:ext uri="{FF2B5EF4-FFF2-40B4-BE49-F238E27FC236}">
                <a16:creationId xmlns:a16="http://schemas.microsoft.com/office/drawing/2014/main" id="{0ED57FB7-6CFF-1845-9437-E5D7E18B8921}"/>
              </a:ext>
            </a:extLst>
          </p:cNvPr>
          <p:cNvSpPr txBox="1">
            <a:spLocks/>
          </p:cNvSpPr>
          <p:nvPr/>
        </p:nvSpPr>
        <p:spPr>
          <a:xfrm>
            <a:off x="1360844" y="2273500"/>
            <a:ext cx="2083362" cy="4624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285750" indent="-285750"/>
            <a:r>
              <a:rPr lang="pt-BR" sz="1800" dirty="0">
                <a:latin typeface="Play" pitchFamily="2" charset="0"/>
              </a:rPr>
              <a:t>Introdução;</a:t>
            </a:r>
          </a:p>
        </p:txBody>
      </p:sp>
      <p:sp>
        <p:nvSpPr>
          <p:cNvPr id="9" name="Google Shape;352;p13">
            <a:extLst>
              <a:ext uri="{FF2B5EF4-FFF2-40B4-BE49-F238E27FC236}">
                <a16:creationId xmlns:a16="http://schemas.microsoft.com/office/drawing/2014/main" id="{2954E3C9-A381-504A-A3CA-2559C613F1F0}"/>
              </a:ext>
            </a:extLst>
          </p:cNvPr>
          <p:cNvSpPr txBox="1">
            <a:spLocks/>
          </p:cNvSpPr>
          <p:nvPr/>
        </p:nvSpPr>
        <p:spPr>
          <a:xfrm>
            <a:off x="1360844" y="2773548"/>
            <a:ext cx="2083363" cy="4624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285750" indent="-285750"/>
            <a:r>
              <a:rPr lang="pt-BR" sz="1800" dirty="0">
                <a:latin typeface="Play" pitchFamily="2" charset="0"/>
              </a:rPr>
              <a:t>Descrição;</a:t>
            </a:r>
          </a:p>
        </p:txBody>
      </p:sp>
      <p:sp>
        <p:nvSpPr>
          <p:cNvPr id="10" name="Google Shape;352;p13">
            <a:extLst>
              <a:ext uri="{FF2B5EF4-FFF2-40B4-BE49-F238E27FC236}">
                <a16:creationId xmlns:a16="http://schemas.microsoft.com/office/drawing/2014/main" id="{3596596C-3282-0C45-BED2-CA596203439B}"/>
              </a:ext>
            </a:extLst>
          </p:cNvPr>
          <p:cNvSpPr txBox="1">
            <a:spLocks/>
          </p:cNvSpPr>
          <p:nvPr/>
        </p:nvSpPr>
        <p:spPr>
          <a:xfrm>
            <a:off x="1360844" y="3271522"/>
            <a:ext cx="2088232" cy="4624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285750" indent="-285750"/>
            <a:r>
              <a:rPr lang="pt-BR" sz="1800" dirty="0">
                <a:latin typeface="Play" pitchFamily="2" charset="0"/>
              </a:rPr>
              <a:t>Problemas;</a:t>
            </a:r>
          </a:p>
        </p:txBody>
      </p:sp>
      <p:sp>
        <p:nvSpPr>
          <p:cNvPr id="15" name="Google Shape;352;p13">
            <a:extLst>
              <a:ext uri="{FF2B5EF4-FFF2-40B4-BE49-F238E27FC236}">
                <a16:creationId xmlns:a16="http://schemas.microsoft.com/office/drawing/2014/main" id="{00CA9ADB-8650-6243-8A97-0F21F19261C0}"/>
              </a:ext>
            </a:extLst>
          </p:cNvPr>
          <p:cNvSpPr txBox="1">
            <a:spLocks/>
          </p:cNvSpPr>
          <p:nvPr/>
        </p:nvSpPr>
        <p:spPr>
          <a:xfrm>
            <a:off x="1360844" y="3769496"/>
            <a:ext cx="2088232" cy="4624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285750" indent="-285750"/>
            <a:r>
              <a:rPr lang="pt-BR" sz="1800" dirty="0">
                <a:latin typeface="Play" pitchFamily="2" charset="0"/>
              </a:rPr>
              <a:t>Métodos Ágeis;</a:t>
            </a:r>
          </a:p>
        </p:txBody>
      </p:sp>
      <p:sp>
        <p:nvSpPr>
          <p:cNvPr id="16" name="Google Shape;352;p13">
            <a:extLst>
              <a:ext uri="{FF2B5EF4-FFF2-40B4-BE49-F238E27FC236}">
                <a16:creationId xmlns:a16="http://schemas.microsoft.com/office/drawing/2014/main" id="{6FAF37EC-A304-4D40-8660-B6D5AE758E0E}"/>
              </a:ext>
            </a:extLst>
          </p:cNvPr>
          <p:cNvSpPr txBox="1">
            <a:spLocks/>
          </p:cNvSpPr>
          <p:nvPr/>
        </p:nvSpPr>
        <p:spPr>
          <a:xfrm>
            <a:off x="1360844" y="4269547"/>
            <a:ext cx="2083362" cy="4624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285750" indent="-285750"/>
            <a:r>
              <a:rPr lang="pt-BR" sz="1800" dirty="0">
                <a:latin typeface="Play" pitchFamily="2" charset="0"/>
              </a:rPr>
              <a:t>Manifesto Ágil;</a:t>
            </a:r>
          </a:p>
        </p:txBody>
      </p:sp>
      <p:sp>
        <p:nvSpPr>
          <p:cNvPr id="21" name="Google Shape;352;p13">
            <a:extLst>
              <a:ext uri="{FF2B5EF4-FFF2-40B4-BE49-F238E27FC236}">
                <a16:creationId xmlns:a16="http://schemas.microsoft.com/office/drawing/2014/main" id="{559A10BC-40EB-1341-A979-C575C63D9067}"/>
              </a:ext>
            </a:extLst>
          </p:cNvPr>
          <p:cNvSpPr txBox="1">
            <a:spLocks/>
          </p:cNvSpPr>
          <p:nvPr/>
        </p:nvSpPr>
        <p:spPr>
          <a:xfrm>
            <a:off x="3923928" y="2268495"/>
            <a:ext cx="2083362" cy="4624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285750" indent="-285750"/>
            <a:r>
              <a:rPr lang="pt-BR" sz="1800" dirty="0">
                <a:latin typeface="Play" pitchFamily="2" charset="0"/>
              </a:rPr>
              <a:t>Valores;</a:t>
            </a:r>
          </a:p>
        </p:txBody>
      </p:sp>
      <p:sp>
        <p:nvSpPr>
          <p:cNvPr id="22" name="Google Shape;352;p13">
            <a:extLst>
              <a:ext uri="{FF2B5EF4-FFF2-40B4-BE49-F238E27FC236}">
                <a16:creationId xmlns:a16="http://schemas.microsoft.com/office/drawing/2014/main" id="{74906BF0-BFFB-D149-8E7C-6FDFA0D5D514}"/>
              </a:ext>
            </a:extLst>
          </p:cNvPr>
          <p:cNvSpPr txBox="1">
            <a:spLocks/>
          </p:cNvSpPr>
          <p:nvPr/>
        </p:nvSpPr>
        <p:spPr>
          <a:xfrm>
            <a:off x="3923928" y="2768543"/>
            <a:ext cx="2083363" cy="4624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285750" indent="-285750"/>
            <a:r>
              <a:rPr lang="pt-BR" sz="1800" dirty="0">
                <a:latin typeface="Play" pitchFamily="2" charset="0"/>
              </a:rPr>
              <a:t>Vantagens;</a:t>
            </a:r>
          </a:p>
        </p:txBody>
      </p:sp>
      <p:sp>
        <p:nvSpPr>
          <p:cNvPr id="23" name="Google Shape;352;p13">
            <a:extLst>
              <a:ext uri="{FF2B5EF4-FFF2-40B4-BE49-F238E27FC236}">
                <a16:creationId xmlns:a16="http://schemas.microsoft.com/office/drawing/2014/main" id="{07C4E8FB-59BD-6341-B208-6EC757494AD0}"/>
              </a:ext>
            </a:extLst>
          </p:cNvPr>
          <p:cNvSpPr txBox="1">
            <a:spLocks/>
          </p:cNvSpPr>
          <p:nvPr/>
        </p:nvSpPr>
        <p:spPr>
          <a:xfrm>
            <a:off x="3923928" y="3266517"/>
            <a:ext cx="2088232" cy="4624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285750" indent="-285750"/>
            <a:r>
              <a:rPr lang="pt-BR" sz="1800" dirty="0">
                <a:latin typeface="Play" pitchFamily="2" charset="0"/>
              </a:rPr>
              <a:t>Trad. Vs Ágil;</a:t>
            </a:r>
          </a:p>
        </p:txBody>
      </p:sp>
      <p:sp>
        <p:nvSpPr>
          <p:cNvPr id="24" name="Google Shape;352;p13">
            <a:extLst>
              <a:ext uri="{FF2B5EF4-FFF2-40B4-BE49-F238E27FC236}">
                <a16:creationId xmlns:a16="http://schemas.microsoft.com/office/drawing/2014/main" id="{DA1E7381-07FC-CB46-A0BE-E2AE37F7B634}"/>
              </a:ext>
            </a:extLst>
          </p:cNvPr>
          <p:cNvSpPr txBox="1">
            <a:spLocks/>
          </p:cNvSpPr>
          <p:nvPr/>
        </p:nvSpPr>
        <p:spPr>
          <a:xfrm>
            <a:off x="3923928" y="3764491"/>
            <a:ext cx="2088232" cy="4624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285750" indent="-285750"/>
            <a:r>
              <a:rPr lang="pt-BR" sz="1800" dirty="0">
                <a:latin typeface="Play" pitchFamily="2" charset="0"/>
              </a:rPr>
              <a:t>Equipe Ágil;</a:t>
            </a:r>
          </a:p>
        </p:txBody>
      </p:sp>
      <p:sp>
        <p:nvSpPr>
          <p:cNvPr id="25" name="Google Shape;352;p13">
            <a:extLst>
              <a:ext uri="{FF2B5EF4-FFF2-40B4-BE49-F238E27FC236}">
                <a16:creationId xmlns:a16="http://schemas.microsoft.com/office/drawing/2014/main" id="{68658C85-DEEB-EF4B-9F95-FCAB3B33264E}"/>
              </a:ext>
            </a:extLst>
          </p:cNvPr>
          <p:cNvSpPr txBox="1">
            <a:spLocks/>
          </p:cNvSpPr>
          <p:nvPr/>
        </p:nvSpPr>
        <p:spPr>
          <a:xfrm>
            <a:off x="3923928" y="4264542"/>
            <a:ext cx="2083362" cy="4624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285750" indent="-285750"/>
            <a:r>
              <a:rPr lang="pt-BR" sz="1800" dirty="0">
                <a:latin typeface="Play" pitchFamily="2" charset="0"/>
              </a:rPr>
              <a:t>Frameworks;</a:t>
            </a:r>
          </a:p>
        </p:txBody>
      </p:sp>
      <p:sp>
        <p:nvSpPr>
          <p:cNvPr id="26" name="Google Shape;352;p13">
            <a:extLst>
              <a:ext uri="{FF2B5EF4-FFF2-40B4-BE49-F238E27FC236}">
                <a16:creationId xmlns:a16="http://schemas.microsoft.com/office/drawing/2014/main" id="{FFE4E097-B782-2046-94C9-8E96CD0129F8}"/>
              </a:ext>
            </a:extLst>
          </p:cNvPr>
          <p:cNvSpPr txBox="1">
            <a:spLocks/>
          </p:cNvSpPr>
          <p:nvPr/>
        </p:nvSpPr>
        <p:spPr>
          <a:xfrm>
            <a:off x="6270989" y="2258485"/>
            <a:ext cx="1512167" cy="4624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285750" indent="-285750"/>
            <a:r>
              <a:rPr lang="pt-BR" sz="1800" dirty="0">
                <a:latin typeface="Play" pitchFamily="2" charset="0"/>
              </a:rPr>
              <a:t>XP;</a:t>
            </a:r>
          </a:p>
        </p:txBody>
      </p:sp>
      <p:sp>
        <p:nvSpPr>
          <p:cNvPr id="27" name="Google Shape;352;p13">
            <a:extLst>
              <a:ext uri="{FF2B5EF4-FFF2-40B4-BE49-F238E27FC236}">
                <a16:creationId xmlns:a16="http://schemas.microsoft.com/office/drawing/2014/main" id="{FF3A2571-B17C-2A4B-BAFD-98A0B0BF5DFF}"/>
              </a:ext>
            </a:extLst>
          </p:cNvPr>
          <p:cNvSpPr txBox="1">
            <a:spLocks/>
          </p:cNvSpPr>
          <p:nvPr/>
        </p:nvSpPr>
        <p:spPr>
          <a:xfrm>
            <a:off x="6270990" y="2758533"/>
            <a:ext cx="1512168" cy="4624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285750" indent="-285750"/>
            <a:r>
              <a:rPr lang="pt-BR" sz="1800" dirty="0">
                <a:latin typeface="Play" pitchFamily="2" charset="0"/>
              </a:rPr>
              <a:t>FDD;</a:t>
            </a:r>
          </a:p>
        </p:txBody>
      </p:sp>
      <p:sp>
        <p:nvSpPr>
          <p:cNvPr id="28" name="Google Shape;352;p13">
            <a:extLst>
              <a:ext uri="{FF2B5EF4-FFF2-40B4-BE49-F238E27FC236}">
                <a16:creationId xmlns:a16="http://schemas.microsoft.com/office/drawing/2014/main" id="{384D5D0D-06DB-DD43-9B07-54C103C7582C}"/>
              </a:ext>
            </a:extLst>
          </p:cNvPr>
          <p:cNvSpPr txBox="1">
            <a:spLocks/>
          </p:cNvSpPr>
          <p:nvPr/>
        </p:nvSpPr>
        <p:spPr>
          <a:xfrm>
            <a:off x="6270989" y="3256507"/>
            <a:ext cx="1515702" cy="4624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285750" indent="-285750"/>
            <a:r>
              <a:rPr lang="pt-BR" sz="1800" dirty="0">
                <a:latin typeface="Play" pitchFamily="2" charset="0"/>
              </a:rPr>
              <a:t>Kanban;</a:t>
            </a:r>
          </a:p>
        </p:txBody>
      </p:sp>
      <p:sp>
        <p:nvSpPr>
          <p:cNvPr id="29" name="Google Shape;352;p13">
            <a:extLst>
              <a:ext uri="{FF2B5EF4-FFF2-40B4-BE49-F238E27FC236}">
                <a16:creationId xmlns:a16="http://schemas.microsoft.com/office/drawing/2014/main" id="{7EDAF6A4-E390-EE4D-AF46-B9B1514F718D}"/>
              </a:ext>
            </a:extLst>
          </p:cNvPr>
          <p:cNvSpPr txBox="1">
            <a:spLocks/>
          </p:cNvSpPr>
          <p:nvPr/>
        </p:nvSpPr>
        <p:spPr>
          <a:xfrm>
            <a:off x="6270989" y="3754481"/>
            <a:ext cx="1515702" cy="4624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285750" indent="-285750"/>
            <a:r>
              <a:rPr lang="pt-BR" sz="1800" dirty="0">
                <a:latin typeface="Play" pitchFamily="2" charset="0"/>
              </a:rPr>
              <a:t>Scrum;</a:t>
            </a:r>
          </a:p>
        </p:txBody>
      </p:sp>
      <p:sp>
        <p:nvSpPr>
          <p:cNvPr id="30" name="Google Shape;352;p13">
            <a:extLst>
              <a:ext uri="{FF2B5EF4-FFF2-40B4-BE49-F238E27FC236}">
                <a16:creationId xmlns:a16="http://schemas.microsoft.com/office/drawing/2014/main" id="{187A4742-575B-5C42-AD52-8998C6CE9C79}"/>
              </a:ext>
            </a:extLst>
          </p:cNvPr>
          <p:cNvSpPr txBox="1">
            <a:spLocks/>
          </p:cNvSpPr>
          <p:nvPr/>
        </p:nvSpPr>
        <p:spPr>
          <a:xfrm>
            <a:off x="6270989" y="4254532"/>
            <a:ext cx="1512167" cy="4624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285750" indent="-285750"/>
            <a:r>
              <a:rPr lang="pt-BR" sz="1800" dirty="0">
                <a:latin typeface="Play" pitchFamily="2" charset="0"/>
              </a:rPr>
              <a:t>Vídeo;</a:t>
            </a:r>
          </a:p>
        </p:txBody>
      </p:sp>
    </p:spTree>
    <p:extLst>
      <p:ext uri="{BB962C8B-B14F-4D97-AF65-F5344CB8AC3E}">
        <p14:creationId xmlns:p14="http://schemas.microsoft.com/office/powerpoint/2010/main" val="119791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2">
                                            <p:txEl>
                                              <p:pRg st="0" end="0"/>
                                            </p:txEl>
                                          </p:spTgt>
                                        </p:tgtEl>
                                        <p:attrNameLst>
                                          <p:attrName>style.visibility</p:attrName>
                                        </p:attrNameLst>
                                      </p:cBhvr>
                                      <p:to>
                                        <p:strVal val="visible"/>
                                      </p:to>
                                    </p:set>
                                    <p:animEffect transition="in" filter="blinds(horizontal)">
                                      <p:cBhvr>
                                        <p:cTn id="7" dur="500"/>
                                        <p:tgtEl>
                                          <p:spTgt spid="3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0" tmFilter="0, 0; .2, .5; .8, .5; 1, 0"/>
                                        <p:tgtEl>
                                          <p:spTgt spid="352">
                                            <p:txEl>
                                              <p:pRg st="0" end="0"/>
                                            </p:txEl>
                                          </p:spTgt>
                                        </p:tgtEl>
                                      </p:cBhvr>
                                    </p:animEffect>
                                    <p:animScale>
                                      <p:cBhvr>
                                        <p:cTn id="12" dur="250" autoRev="1" fill="hold"/>
                                        <p:tgtEl>
                                          <p:spTgt spid="352">
                                            <p:txEl>
                                              <p:pRg st="0" end="0"/>
                                            </p:txEl>
                                          </p:spTgt>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additive="base">
                                        <p:cTn id="61" dur="500" fill="hold"/>
                                        <p:tgtEl>
                                          <p:spTgt spid="26"/>
                                        </p:tgtEl>
                                        <p:attrNameLst>
                                          <p:attrName>ppt_x</p:attrName>
                                        </p:attrNameLst>
                                      </p:cBhvr>
                                      <p:tavLst>
                                        <p:tav tm="0">
                                          <p:val>
                                            <p:strVal val="#ppt_x"/>
                                          </p:val>
                                        </p:tav>
                                        <p:tav tm="100000">
                                          <p:val>
                                            <p:strVal val="#ppt_x"/>
                                          </p:val>
                                        </p:tav>
                                      </p:tavLst>
                                    </p:anim>
                                    <p:anim calcmode="lin" valueType="num">
                                      <p:cBhvr additive="base">
                                        <p:cTn id="62" dur="500" fill="hold"/>
                                        <p:tgtEl>
                                          <p:spTgt spid="26"/>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additive="base">
                                        <p:cTn id="65" dur="500" fill="hold"/>
                                        <p:tgtEl>
                                          <p:spTgt spid="27"/>
                                        </p:tgtEl>
                                        <p:attrNameLst>
                                          <p:attrName>ppt_x</p:attrName>
                                        </p:attrNameLst>
                                      </p:cBhvr>
                                      <p:tavLst>
                                        <p:tav tm="0">
                                          <p:val>
                                            <p:strVal val="#ppt_x"/>
                                          </p:val>
                                        </p:tav>
                                        <p:tav tm="100000">
                                          <p:val>
                                            <p:strVal val="#ppt_x"/>
                                          </p:val>
                                        </p:tav>
                                      </p:tavLst>
                                    </p:anim>
                                    <p:anim calcmode="lin" valueType="num">
                                      <p:cBhvr additive="base">
                                        <p:cTn id="66" dur="500" fill="hold"/>
                                        <p:tgtEl>
                                          <p:spTgt spid="27"/>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ppt_x"/>
                                          </p:val>
                                        </p:tav>
                                        <p:tav tm="100000">
                                          <p:val>
                                            <p:strVal val="#ppt_x"/>
                                          </p:val>
                                        </p:tav>
                                      </p:tavLst>
                                    </p:anim>
                                    <p:anim calcmode="lin" valueType="num">
                                      <p:cBhvr additive="base">
                                        <p:cTn id="70" dur="500" fill="hold"/>
                                        <p:tgtEl>
                                          <p:spTgt spid="28"/>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 calcmode="lin" valueType="num">
                                      <p:cBhvr additive="base">
                                        <p:cTn id="73" dur="500" fill="hold"/>
                                        <p:tgtEl>
                                          <p:spTgt spid="29"/>
                                        </p:tgtEl>
                                        <p:attrNameLst>
                                          <p:attrName>ppt_x</p:attrName>
                                        </p:attrNameLst>
                                      </p:cBhvr>
                                      <p:tavLst>
                                        <p:tav tm="0">
                                          <p:val>
                                            <p:strVal val="#ppt_x"/>
                                          </p:val>
                                        </p:tav>
                                        <p:tav tm="100000">
                                          <p:val>
                                            <p:strVal val="#ppt_x"/>
                                          </p:val>
                                        </p:tav>
                                      </p:tavLst>
                                    </p:anim>
                                    <p:anim calcmode="lin" valueType="num">
                                      <p:cBhvr additive="base">
                                        <p:cTn id="74" dur="500" fill="hold"/>
                                        <p:tgtEl>
                                          <p:spTgt spid="29"/>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additive="base">
                                        <p:cTn id="77" dur="500" fill="hold"/>
                                        <p:tgtEl>
                                          <p:spTgt spid="30"/>
                                        </p:tgtEl>
                                        <p:attrNameLst>
                                          <p:attrName>ppt_x</p:attrName>
                                        </p:attrNameLst>
                                      </p:cBhvr>
                                      <p:tavLst>
                                        <p:tav tm="0">
                                          <p:val>
                                            <p:strVal val="#ppt_x"/>
                                          </p:val>
                                        </p:tav>
                                        <p:tav tm="100000">
                                          <p:val>
                                            <p:strVal val="#ppt_x"/>
                                          </p:val>
                                        </p:tav>
                                      </p:tavLst>
                                    </p:anim>
                                    <p:anim calcmode="lin" valueType="num">
                                      <p:cBhvr additive="base">
                                        <p:cTn id="7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build="p"/>
      <p:bldP spid="352" grpId="1" build="p"/>
      <p:bldP spid="6" grpId="0"/>
      <p:bldP spid="9" grpId="0"/>
      <p:bldP spid="10" grpId="0"/>
      <p:bldP spid="15" grpId="0"/>
      <p:bldP spid="16" grpId="0"/>
      <p:bldP spid="21" grpId="0"/>
      <p:bldP spid="22" grpId="0"/>
      <p:bldP spid="23" grpId="0"/>
      <p:bldP spid="24" grpId="0"/>
      <p:bldP spid="25" grpId="0"/>
      <p:bldP spid="26" grpId="0"/>
      <p:bldP spid="27" grpId="0"/>
      <p:bldP spid="28" grpId="0"/>
      <p:bldP spid="29" grpId="0"/>
      <p:bldP spid="3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696195" y="2103698"/>
            <a:ext cx="2304256" cy="936104"/>
          </a:xfrm>
          <a:prstGeom prst="rect">
            <a:avLst/>
          </a:prstGeom>
        </p:spPr>
        <p:txBody>
          <a:bodyPr spcFirstLastPara="1" wrap="square" lIns="91425" tIns="91425" rIns="91425" bIns="91425" anchor="b" anchorCtr="0">
            <a:noAutofit/>
          </a:bodyPr>
          <a:lstStyle/>
          <a:p>
            <a:r>
              <a:rPr lang="pt-BR" sz="4000" dirty="0">
                <a:latin typeface="Play" pitchFamily="2" charset="0"/>
                <a:ea typeface="Yu Mincho Light" pitchFamily="18" charset="-128"/>
              </a:rPr>
              <a:t>KANBAN</a:t>
            </a:r>
            <a:endParaRPr dirty="0">
              <a:latin typeface="Play" pitchFamily="2" charset="0"/>
              <a:ea typeface="Yu Mincho Light" pitchFamily="18" charset="-128"/>
            </a:endParaRPr>
          </a:p>
        </p:txBody>
      </p:sp>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rgbClr val="FFFFFF"/>
                </a:solidFill>
                <a:latin typeface="Play" pitchFamily="2" charset="0"/>
                <a:sym typeface="Nixie One"/>
              </a:rPr>
              <a:t>4.3</a:t>
            </a:r>
            <a:endParaRPr sz="4000" b="1" dirty="0">
              <a:solidFill>
                <a:srgbClr val="FFFFFF"/>
              </a:solidFill>
              <a:latin typeface="Play" pitchFamily="2" charset="0"/>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0129" y="2283718"/>
            <a:ext cx="2664296" cy="2664296"/>
          </a:xfrm>
          <a:prstGeom prst="rect">
            <a:avLst/>
          </a:prstGeom>
        </p:spPr>
      </p:pic>
      <p:sp>
        <p:nvSpPr>
          <p:cNvPr id="3" name="CaixaDeTexto 2">
            <a:extLst>
              <a:ext uri="{FF2B5EF4-FFF2-40B4-BE49-F238E27FC236}">
                <a16:creationId xmlns:a16="http://schemas.microsoft.com/office/drawing/2014/main" id="{010CAE8C-78C0-C245-911C-6B1BF8211D64}"/>
              </a:ext>
            </a:extLst>
          </p:cNvPr>
          <p:cNvSpPr txBox="1"/>
          <p:nvPr/>
        </p:nvSpPr>
        <p:spPr>
          <a:xfrm>
            <a:off x="2696195" y="3039802"/>
            <a:ext cx="2347117" cy="400110"/>
          </a:xfrm>
          <a:prstGeom prst="rect">
            <a:avLst/>
          </a:prstGeom>
          <a:noFill/>
        </p:spPr>
        <p:txBody>
          <a:bodyPr wrap="none" rtlCol="0">
            <a:spAutoFit/>
          </a:bodyPr>
          <a:lstStyle/>
          <a:p>
            <a:r>
              <a:rPr lang="pt-BR" sz="2000" dirty="0">
                <a:solidFill>
                  <a:schemeClr val="bg1"/>
                </a:solidFill>
                <a:latin typeface="Play" pitchFamily="2" charset="0"/>
              </a:rPr>
              <a:t>Com K maiúsculo...</a:t>
            </a:r>
          </a:p>
        </p:txBody>
      </p:sp>
    </p:spTree>
    <p:extLst>
      <p:ext uri="{BB962C8B-B14F-4D97-AF65-F5344CB8AC3E}">
        <p14:creationId xmlns:p14="http://schemas.microsoft.com/office/powerpoint/2010/main" val="2049115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a:xfrm>
            <a:off x="2114240" y="1000843"/>
            <a:ext cx="6282300" cy="2641378"/>
          </a:xfrm>
        </p:spPr>
        <p:txBody>
          <a:bodyPr/>
          <a:lstStyle/>
          <a:p>
            <a:pPr marL="76200" indent="0" algn="just">
              <a:lnSpc>
                <a:spcPct val="150000"/>
              </a:lnSpc>
              <a:buNone/>
            </a:pPr>
            <a:r>
              <a:rPr lang="pt-BR" sz="2000" dirty="0">
                <a:latin typeface="Play" pitchFamily="2" charset="0"/>
              </a:rPr>
              <a:t>O Método Kanban é um framework de fluxo continuo (</a:t>
            </a:r>
            <a:r>
              <a:rPr lang="pt-BR" sz="2000" dirty="0" err="1">
                <a:latin typeface="Play" pitchFamily="2" charset="0"/>
              </a:rPr>
              <a:t>Pull</a:t>
            </a:r>
            <a:r>
              <a:rPr lang="pt-BR" sz="2000" dirty="0">
                <a:latin typeface="Play" pitchFamily="2" charset="0"/>
              </a:rPr>
              <a:t> System), para cargas de trabalho intensas onde há necessidade de identificar gargalos no Processo e Adequação e Melhorias além de Puxar o trabalho (ao invés de empurrar como os outros sistemas fazem).</a:t>
            </a:r>
          </a:p>
        </p:txBody>
      </p:sp>
      <p:sp>
        <p:nvSpPr>
          <p:cNvPr id="3" name="Espaço Reservado para Número de Slide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31</a:t>
            </a:fld>
            <a:endParaRPr lang="pt-BR" dirty="0">
              <a:latin typeface="Play" pitchFamily="2" charset="0"/>
            </a:endParaRPr>
          </a:p>
        </p:txBody>
      </p:sp>
      <p:sp>
        <p:nvSpPr>
          <p:cNvPr id="4" name="Google Shape;660;p38"/>
          <p:cNvSpPr/>
          <p:nvPr/>
        </p:nvSpPr>
        <p:spPr>
          <a:xfrm>
            <a:off x="747460" y="2321532"/>
            <a:ext cx="614807" cy="538250"/>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548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a:xfrm>
            <a:off x="2114240" y="1082500"/>
            <a:ext cx="6282300" cy="2641378"/>
          </a:xfrm>
        </p:spPr>
        <p:txBody>
          <a:bodyPr/>
          <a:lstStyle/>
          <a:p>
            <a:pPr marL="76200" indent="0" algn="just">
              <a:lnSpc>
                <a:spcPct val="150000"/>
              </a:lnSpc>
              <a:buNone/>
            </a:pPr>
            <a:r>
              <a:rPr lang="pt-BR" sz="2000" dirty="0">
                <a:latin typeface="Play" pitchFamily="2" charset="0"/>
              </a:rPr>
              <a:t>Através de processos como as Meetings e o </a:t>
            </a:r>
            <a:r>
              <a:rPr lang="pt-BR" sz="2000" dirty="0" err="1">
                <a:latin typeface="Play" pitchFamily="2" charset="0"/>
              </a:rPr>
              <a:t>Kaizen</a:t>
            </a:r>
            <a:r>
              <a:rPr lang="pt-BR" sz="2000" dirty="0">
                <a:latin typeface="Play" pitchFamily="2" charset="0"/>
              </a:rPr>
              <a:t>, o Kanban está sempre avaliando os feedbacks e métricas, para conseguir prever as melhores condições no WIP (</a:t>
            </a:r>
            <a:r>
              <a:rPr lang="pt-BR" sz="2000" dirty="0" err="1">
                <a:latin typeface="Play" pitchFamily="2" charset="0"/>
              </a:rPr>
              <a:t>Work</a:t>
            </a:r>
            <a:r>
              <a:rPr lang="pt-BR" sz="2000" dirty="0">
                <a:latin typeface="Play" pitchFamily="2" charset="0"/>
              </a:rPr>
              <a:t> In </a:t>
            </a:r>
            <a:r>
              <a:rPr lang="pt-BR" sz="2000" dirty="0" err="1">
                <a:latin typeface="Play" pitchFamily="2" charset="0"/>
              </a:rPr>
              <a:t>Progress</a:t>
            </a:r>
            <a:r>
              <a:rPr lang="pt-BR" sz="2000" dirty="0">
                <a:latin typeface="Play" pitchFamily="2" charset="0"/>
              </a:rPr>
              <a:t>) e evitar gargalos. Além de implementar melhorias continuas.</a:t>
            </a:r>
          </a:p>
        </p:txBody>
      </p:sp>
      <p:sp>
        <p:nvSpPr>
          <p:cNvPr id="3" name="Espaço Reservado para Número de Slide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32</a:t>
            </a:fld>
            <a:endParaRPr lang="pt-BR" dirty="0">
              <a:latin typeface="Play" pitchFamily="2" charset="0"/>
            </a:endParaRPr>
          </a:p>
        </p:txBody>
      </p:sp>
      <p:sp>
        <p:nvSpPr>
          <p:cNvPr id="4" name="Google Shape;660;p38"/>
          <p:cNvSpPr/>
          <p:nvPr/>
        </p:nvSpPr>
        <p:spPr>
          <a:xfrm>
            <a:off x="747460" y="2321532"/>
            <a:ext cx="614807" cy="538250"/>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9074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a:xfrm>
            <a:off x="2114240" y="843558"/>
            <a:ext cx="6282300" cy="3318006"/>
          </a:xfrm>
        </p:spPr>
        <p:txBody>
          <a:bodyPr/>
          <a:lstStyle/>
          <a:p>
            <a:pPr marL="76200" indent="0" algn="just">
              <a:lnSpc>
                <a:spcPct val="150000"/>
              </a:lnSpc>
              <a:buNone/>
            </a:pPr>
            <a:r>
              <a:rPr lang="pt-BR" sz="2000" dirty="0">
                <a:latin typeface="Play" pitchFamily="2" charset="0"/>
              </a:rPr>
              <a:t>Uma tarefa que entra na fila de desenvolvimento do Quadro, deve ser concluída no período definido no Lead Time, caso haja necessidade de ser removida para que uma tarefa urgente ou um bug crítico seja desenvolvida/corrigido é negociado para que aquela tarefa seja trocada, e depois volte para o Quadro, para completar a História ou Tema do Épico.</a:t>
            </a:r>
          </a:p>
        </p:txBody>
      </p:sp>
      <p:sp>
        <p:nvSpPr>
          <p:cNvPr id="3" name="Espaço Reservado para Número de Slide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33</a:t>
            </a:fld>
            <a:endParaRPr lang="pt-BR" dirty="0">
              <a:latin typeface="Play" pitchFamily="2" charset="0"/>
            </a:endParaRPr>
          </a:p>
        </p:txBody>
      </p:sp>
      <p:sp>
        <p:nvSpPr>
          <p:cNvPr id="4" name="Google Shape;660;p38"/>
          <p:cNvSpPr/>
          <p:nvPr/>
        </p:nvSpPr>
        <p:spPr>
          <a:xfrm>
            <a:off x="747460" y="2321532"/>
            <a:ext cx="614807" cy="538250"/>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2485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34</a:t>
            </a:fld>
            <a:endParaRPr lang="pt-BR" dirty="0">
              <a:latin typeface="Play" pitchFamily="2" charset="0"/>
            </a:endParaRPr>
          </a:p>
        </p:txBody>
      </p:sp>
      <p:pic>
        <p:nvPicPr>
          <p:cNvPr id="7" name="Imagem 6">
            <a:extLst>
              <a:ext uri="{FF2B5EF4-FFF2-40B4-BE49-F238E27FC236}">
                <a16:creationId xmlns:a16="http://schemas.microsoft.com/office/drawing/2014/main" id="{7B7388A5-3F64-FE4A-9ECB-626613F951E0}"/>
              </a:ext>
            </a:extLst>
          </p:cNvPr>
          <p:cNvPicPr>
            <a:picLocks noChangeAspect="1"/>
          </p:cNvPicPr>
          <p:nvPr/>
        </p:nvPicPr>
        <p:blipFill>
          <a:blip r:embed="rId2"/>
          <a:stretch>
            <a:fillRect/>
          </a:stretch>
        </p:blipFill>
        <p:spPr>
          <a:xfrm>
            <a:off x="1535436" y="555526"/>
            <a:ext cx="6492417" cy="4587974"/>
          </a:xfrm>
          <a:prstGeom prst="rect">
            <a:avLst/>
          </a:prstGeom>
        </p:spPr>
      </p:pic>
    </p:spTree>
    <p:extLst>
      <p:ext uri="{BB962C8B-B14F-4D97-AF65-F5344CB8AC3E}">
        <p14:creationId xmlns:p14="http://schemas.microsoft.com/office/powerpoint/2010/main" val="1658602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32700" y="855848"/>
            <a:ext cx="7668344" cy="745254"/>
          </a:xfrm>
        </p:spPr>
        <p:txBody>
          <a:bodyPr/>
          <a:lstStyle/>
          <a:p>
            <a:r>
              <a:rPr lang="pt-BR" cap="all" dirty="0">
                <a:latin typeface="Play" pitchFamily="2" charset="0"/>
                <a:ea typeface="Yu Mincho Light" pitchFamily="18" charset="-128"/>
              </a:rPr>
              <a:t>Princípios fundamentais</a:t>
            </a:r>
          </a:p>
        </p:txBody>
      </p:sp>
      <p:sp>
        <p:nvSpPr>
          <p:cNvPr id="3" name="Espaço Reservado para Texto 2"/>
          <p:cNvSpPr>
            <a:spLocks noGrp="1"/>
          </p:cNvSpPr>
          <p:nvPr>
            <p:ph type="body" idx="1"/>
          </p:nvPr>
        </p:nvSpPr>
        <p:spPr>
          <a:xfrm>
            <a:off x="1136126" y="1779662"/>
            <a:ext cx="6871748" cy="2789839"/>
          </a:xfrm>
        </p:spPr>
        <p:txBody>
          <a:bodyPr/>
          <a:lstStyle/>
          <a:p>
            <a:pPr>
              <a:lnSpc>
                <a:spcPct val="150000"/>
              </a:lnSpc>
            </a:pPr>
            <a:r>
              <a:rPr lang="pt-BR" sz="2000" dirty="0">
                <a:latin typeface="Play" pitchFamily="2" charset="0"/>
              </a:rPr>
              <a:t>Comece com o que você faz agora;</a:t>
            </a:r>
          </a:p>
          <a:p>
            <a:pPr>
              <a:lnSpc>
                <a:spcPct val="150000"/>
              </a:lnSpc>
            </a:pPr>
            <a:r>
              <a:rPr lang="pt-BR" sz="2000" dirty="0">
                <a:latin typeface="Play" pitchFamily="2" charset="0"/>
              </a:rPr>
              <a:t>Concordar em buscar mudanças evolucionárias;</a:t>
            </a:r>
          </a:p>
          <a:p>
            <a:pPr>
              <a:lnSpc>
                <a:spcPct val="150000"/>
              </a:lnSpc>
            </a:pPr>
            <a:r>
              <a:rPr lang="pt-BR" sz="2000" dirty="0">
                <a:latin typeface="Play" pitchFamily="2" charset="0"/>
              </a:rPr>
              <a:t>Inicialmente, respeite os papéis, responsabilidades e cargos atuais;</a:t>
            </a:r>
          </a:p>
          <a:p>
            <a:pPr>
              <a:lnSpc>
                <a:spcPct val="150000"/>
              </a:lnSpc>
            </a:pPr>
            <a:r>
              <a:rPr lang="pt-BR" sz="2000" dirty="0">
                <a:latin typeface="Play" pitchFamily="2" charset="0"/>
              </a:rPr>
              <a:t>Incentivar atos de liderança em todos os níveis.</a:t>
            </a:r>
          </a:p>
        </p:txBody>
      </p:sp>
      <p:sp>
        <p:nvSpPr>
          <p:cNvPr id="4" name="Espaço Reservado para Número de Slide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35</a:t>
            </a:fld>
            <a:endParaRPr lang="pt-BR" dirty="0">
              <a:latin typeface="Play" pitchFamily="2" charset="0"/>
            </a:endParaRPr>
          </a:p>
        </p:txBody>
      </p:sp>
    </p:spTree>
    <p:extLst>
      <p:ext uri="{BB962C8B-B14F-4D97-AF65-F5344CB8AC3E}">
        <p14:creationId xmlns:p14="http://schemas.microsoft.com/office/powerpoint/2010/main" val="1320331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7446" y="833817"/>
            <a:ext cx="7231788" cy="789316"/>
          </a:xfrm>
        </p:spPr>
        <p:txBody>
          <a:bodyPr/>
          <a:lstStyle/>
          <a:p>
            <a:r>
              <a:rPr lang="pt-BR" cap="all" dirty="0">
                <a:latin typeface="Play" pitchFamily="2" charset="0"/>
                <a:ea typeface="Yu Mincho Light" pitchFamily="18" charset="-128"/>
              </a:rPr>
              <a:t>Práticas fundamentais</a:t>
            </a:r>
          </a:p>
        </p:txBody>
      </p:sp>
      <p:sp>
        <p:nvSpPr>
          <p:cNvPr id="3" name="Espaço Reservado para Texto 2"/>
          <p:cNvSpPr>
            <a:spLocks noGrp="1"/>
          </p:cNvSpPr>
          <p:nvPr>
            <p:ph type="body" idx="1"/>
          </p:nvPr>
        </p:nvSpPr>
        <p:spPr>
          <a:xfrm>
            <a:off x="827584" y="1707654"/>
            <a:ext cx="7807852" cy="3312368"/>
          </a:xfrm>
        </p:spPr>
        <p:txBody>
          <a:bodyPr/>
          <a:lstStyle/>
          <a:p>
            <a:pPr>
              <a:lnSpc>
                <a:spcPct val="150000"/>
              </a:lnSpc>
            </a:pPr>
            <a:r>
              <a:rPr lang="pt-BR" sz="2000" dirty="0">
                <a:latin typeface="Play" pitchFamily="2" charset="0"/>
              </a:rPr>
              <a:t>Visualizar o fluxo de trabalho (workflow);</a:t>
            </a:r>
          </a:p>
          <a:p>
            <a:pPr>
              <a:lnSpc>
                <a:spcPct val="150000"/>
              </a:lnSpc>
            </a:pPr>
            <a:r>
              <a:rPr lang="pt-BR" sz="2000" dirty="0">
                <a:latin typeface="Play" pitchFamily="2" charset="0"/>
              </a:rPr>
              <a:t>Limitar a quantidade de trabalho em andamento (WIP);</a:t>
            </a:r>
          </a:p>
          <a:p>
            <a:pPr>
              <a:lnSpc>
                <a:spcPct val="150000"/>
              </a:lnSpc>
            </a:pPr>
            <a:r>
              <a:rPr lang="pt-BR" sz="2000" dirty="0">
                <a:latin typeface="Play" pitchFamily="2" charset="0"/>
              </a:rPr>
              <a:t>Gerenciar e medir o fluxo;</a:t>
            </a:r>
          </a:p>
          <a:p>
            <a:pPr>
              <a:lnSpc>
                <a:spcPct val="150000"/>
              </a:lnSpc>
            </a:pPr>
            <a:r>
              <a:rPr lang="pt-BR" sz="2000" dirty="0">
                <a:latin typeface="Play" pitchFamily="2" charset="0"/>
              </a:rPr>
              <a:t>Tornar as políticas do processo explícitas;</a:t>
            </a:r>
          </a:p>
          <a:p>
            <a:pPr>
              <a:lnSpc>
                <a:spcPct val="150000"/>
              </a:lnSpc>
            </a:pPr>
            <a:r>
              <a:rPr lang="pt-BR" sz="2000" dirty="0">
                <a:latin typeface="Play" pitchFamily="2" charset="0"/>
              </a:rPr>
              <a:t>Implementar loops de feedback;</a:t>
            </a:r>
          </a:p>
          <a:p>
            <a:pPr>
              <a:lnSpc>
                <a:spcPct val="150000"/>
              </a:lnSpc>
            </a:pPr>
            <a:r>
              <a:rPr lang="pt-BR" sz="2000" dirty="0">
                <a:latin typeface="Play" pitchFamily="2" charset="0"/>
              </a:rPr>
              <a:t>Usar modelos para reconhecer oportunidades de melhoria.</a:t>
            </a:r>
          </a:p>
        </p:txBody>
      </p:sp>
      <p:sp>
        <p:nvSpPr>
          <p:cNvPr id="4" name="Espaço Reservado para Número de Slide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36</a:t>
            </a:fld>
            <a:endParaRPr lang="pt-BR" dirty="0">
              <a:latin typeface="Play" pitchFamily="2" charset="0"/>
            </a:endParaRPr>
          </a:p>
        </p:txBody>
      </p:sp>
    </p:spTree>
    <p:extLst>
      <p:ext uri="{BB962C8B-B14F-4D97-AF65-F5344CB8AC3E}">
        <p14:creationId xmlns:p14="http://schemas.microsoft.com/office/powerpoint/2010/main" val="1794283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32700" y="833817"/>
            <a:ext cx="4944300" cy="789316"/>
          </a:xfrm>
        </p:spPr>
        <p:txBody>
          <a:bodyPr/>
          <a:lstStyle/>
          <a:p>
            <a:r>
              <a:rPr lang="pt-BR" cap="all" dirty="0">
                <a:latin typeface="Play" pitchFamily="2" charset="0"/>
                <a:ea typeface="Yu Mincho Light" pitchFamily="18" charset="-128"/>
              </a:rPr>
              <a:t>Hierarquias</a:t>
            </a:r>
          </a:p>
        </p:txBody>
      </p:sp>
      <p:sp>
        <p:nvSpPr>
          <p:cNvPr id="3" name="Espaço Reservado para Texto 2"/>
          <p:cNvSpPr>
            <a:spLocks noGrp="1"/>
          </p:cNvSpPr>
          <p:nvPr>
            <p:ph type="body" idx="1"/>
          </p:nvPr>
        </p:nvSpPr>
        <p:spPr/>
        <p:txBody>
          <a:bodyPr/>
          <a:lstStyle/>
          <a:p>
            <a:r>
              <a:rPr lang="pt-BR" sz="2000" dirty="0">
                <a:latin typeface="Play" pitchFamily="2" charset="0"/>
              </a:rPr>
              <a:t>Épicos (</a:t>
            </a:r>
            <a:r>
              <a:rPr lang="pt-BR" sz="2000" b="1" dirty="0" err="1">
                <a:latin typeface="Play" pitchFamily="2" charset="0"/>
              </a:rPr>
              <a:t>Epics</a:t>
            </a:r>
            <a:r>
              <a:rPr lang="pt-BR" sz="2000" dirty="0">
                <a:latin typeface="Play" pitchFamily="2" charset="0"/>
              </a:rPr>
              <a:t>);</a:t>
            </a:r>
          </a:p>
          <a:p>
            <a:r>
              <a:rPr lang="pt-BR" sz="2000" dirty="0">
                <a:latin typeface="Play" pitchFamily="2" charset="0"/>
              </a:rPr>
              <a:t>Temas (</a:t>
            </a:r>
            <a:r>
              <a:rPr lang="pt-BR" sz="2000" b="1" dirty="0" err="1">
                <a:latin typeface="Play" pitchFamily="2" charset="0"/>
              </a:rPr>
              <a:t>Themes</a:t>
            </a:r>
            <a:r>
              <a:rPr lang="pt-BR" sz="2000" dirty="0">
                <a:latin typeface="Play" pitchFamily="2" charset="0"/>
              </a:rPr>
              <a:t>);</a:t>
            </a:r>
          </a:p>
          <a:p>
            <a:r>
              <a:rPr lang="pt-BR" sz="2000" dirty="0">
                <a:latin typeface="Play" pitchFamily="2" charset="0"/>
              </a:rPr>
              <a:t>História do Usuário (</a:t>
            </a:r>
            <a:r>
              <a:rPr lang="pt-BR" sz="2000" b="1" dirty="0">
                <a:latin typeface="Play" pitchFamily="2" charset="0"/>
              </a:rPr>
              <a:t>User Story</a:t>
            </a:r>
            <a:r>
              <a:rPr lang="pt-BR" sz="2000" dirty="0">
                <a:latin typeface="Play" pitchFamily="2" charset="0"/>
              </a:rPr>
              <a:t>);</a:t>
            </a:r>
          </a:p>
          <a:p>
            <a:r>
              <a:rPr lang="pt-BR" sz="2000" dirty="0">
                <a:latin typeface="Play" pitchFamily="2" charset="0"/>
              </a:rPr>
              <a:t>Tarefas (</a:t>
            </a:r>
            <a:r>
              <a:rPr lang="pt-BR" sz="2000" b="1" dirty="0">
                <a:latin typeface="Play" pitchFamily="2" charset="0"/>
              </a:rPr>
              <a:t>Tasks</a:t>
            </a:r>
            <a:r>
              <a:rPr lang="pt-BR" sz="2000" dirty="0">
                <a:latin typeface="Play" pitchFamily="2" charset="0"/>
              </a:rPr>
              <a:t>);</a:t>
            </a:r>
          </a:p>
        </p:txBody>
      </p:sp>
      <p:sp>
        <p:nvSpPr>
          <p:cNvPr id="4" name="Espaço Reservado para Número de Slide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37</a:t>
            </a:fld>
            <a:endParaRPr lang="pt-BR" dirty="0">
              <a:latin typeface="Play" pitchFamily="2" charset="0"/>
            </a:endParaRPr>
          </a:p>
        </p:txBody>
      </p:sp>
    </p:spTree>
    <p:extLst>
      <p:ext uri="{BB962C8B-B14F-4D97-AF65-F5344CB8AC3E}">
        <p14:creationId xmlns:p14="http://schemas.microsoft.com/office/powerpoint/2010/main" val="3318048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77788" y="2067694"/>
            <a:ext cx="8388424" cy="861324"/>
          </a:xfrm>
        </p:spPr>
        <p:txBody>
          <a:bodyPr/>
          <a:lstStyle/>
          <a:p>
            <a:r>
              <a:rPr lang="pt-BR" cap="all" dirty="0">
                <a:latin typeface="Play" pitchFamily="2" charset="0"/>
                <a:ea typeface="Yu Mincho Light" pitchFamily="18" charset="-128"/>
              </a:rPr>
              <a:t>Evidenciando quadros Kanban</a:t>
            </a:r>
          </a:p>
        </p:txBody>
      </p:sp>
      <p:sp>
        <p:nvSpPr>
          <p:cNvPr id="4" name="Espaço Reservado para Número de Slide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38</a:t>
            </a:fld>
            <a:endParaRPr lang="pt-BR" dirty="0">
              <a:latin typeface="Play" pitchFamily="2" charset="0"/>
            </a:endParaRPr>
          </a:p>
        </p:txBody>
      </p:sp>
    </p:spTree>
    <p:extLst>
      <p:ext uri="{BB962C8B-B14F-4D97-AF65-F5344CB8AC3E}">
        <p14:creationId xmlns:p14="http://schemas.microsoft.com/office/powerpoint/2010/main" val="2437844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relógio, parede&#10;&#10;&#10;&#10;Descrição gerada automaticamente">
            <a:extLst>
              <a:ext uri="{FF2B5EF4-FFF2-40B4-BE49-F238E27FC236}">
                <a16:creationId xmlns:a16="http://schemas.microsoft.com/office/drawing/2014/main" id="{F4B600A2-6788-B044-A29E-3E156052A45A}"/>
              </a:ext>
            </a:extLst>
          </p:cNvPr>
          <p:cNvPicPr>
            <a:picLocks noChangeAspect="1"/>
          </p:cNvPicPr>
          <p:nvPr/>
        </p:nvPicPr>
        <p:blipFill>
          <a:blip r:embed="rId2"/>
          <a:stretch>
            <a:fillRect/>
          </a:stretch>
        </p:blipFill>
        <p:spPr>
          <a:xfrm>
            <a:off x="0" y="0"/>
            <a:ext cx="9144000" cy="5143500"/>
          </a:xfrm>
          <a:prstGeom prst="rect">
            <a:avLst/>
          </a:prstGeom>
        </p:spPr>
      </p:pic>
      <p:sp>
        <p:nvSpPr>
          <p:cNvPr id="2" name="Espaço Reservado para Número de Slide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39</a:t>
            </a:fld>
            <a:endParaRPr lang="pt-BR" dirty="0">
              <a:latin typeface="Play" pitchFamily="2" charset="0"/>
            </a:endParaRPr>
          </a:p>
        </p:txBody>
      </p:sp>
    </p:spTree>
    <p:extLst>
      <p:ext uri="{BB962C8B-B14F-4D97-AF65-F5344CB8AC3E}">
        <p14:creationId xmlns:p14="http://schemas.microsoft.com/office/powerpoint/2010/main" val="2115703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743200" y="1123750"/>
            <a:ext cx="5638800" cy="177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4800" cap="all" dirty="0">
                <a:latin typeface="Play" pitchFamily="2" charset="0"/>
                <a:ea typeface="Yu Mincho Light" pitchFamily="18" charset="-128"/>
              </a:rPr>
              <a:t>Introdução</a:t>
            </a:r>
          </a:p>
        </p:txBody>
      </p:sp>
      <p:sp>
        <p:nvSpPr>
          <p:cNvPr id="360" name="Google Shape;360;p14"/>
          <p:cNvSpPr txBox="1">
            <a:spLocks noGrp="1"/>
          </p:cNvSpPr>
          <p:nvPr>
            <p:ph type="subTitle" idx="1"/>
          </p:nvPr>
        </p:nvSpPr>
        <p:spPr>
          <a:xfrm>
            <a:off x="2743200" y="2821004"/>
            <a:ext cx="5696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400" dirty="0">
                <a:latin typeface="Play" pitchFamily="2" charset="0"/>
              </a:rPr>
              <a:t>O que é?</a:t>
            </a:r>
            <a:endParaRPr sz="2400" dirty="0">
              <a:latin typeface="Play" pitchFamily="2" charset="0"/>
            </a:endParaRPr>
          </a:p>
        </p:txBody>
      </p:sp>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solidFill>
                  <a:srgbClr val="FFFFFF"/>
                </a:solidFill>
                <a:latin typeface="Play" pitchFamily="2" charset="0"/>
                <a:ea typeface="Nixie One"/>
                <a:cs typeface="Nixie One"/>
                <a:sym typeface="Nixie One"/>
              </a:rPr>
              <a:t>1</a:t>
            </a:r>
            <a:endParaRPr b="1" dirty="0">
              <a:solidFill>
                <a:srgbClr val="FFFFFF"/>
              </a:solidFill>
              <a:latin typeface="Play" pitchFamily="2"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placar&#10;&#10;&#10;&#10;Descrição gerada automaticamente">
            <a:extLst>
              <a:ext uri="{FF2B5EF4-FFF2-40B4-BE49-F238E27FC236}">
                <a16:creationId xmlns:a16="http://schemas.microsoft.com/office/drawing/2014/main" id="{76EA7572-F6C9-AF4E-916B-AF8D889EC8CF}"/>
              </a:ext>
            </a:extLst>
          </p:cNvPr>
          <p:cNvPicPr>
            <a:picLocks noChangeAspect="1"/>
          </p:cNvPicPr>
          <p:nvPr/>
        </p:nvPicPr>
        <p:blipFill>
          <a:blip r:embed="rId2"/>
          <a:stretch>
            <a:fillRect/>
          </a:stretch>
        </p:blipFill>
        <p:spPr>
          <a:xfrm>
            <a:off x="0" y="0"/>
            <a:ext cx="9144000" cy="5143500"/>
          </a:xfrm>
          <a:prstGeom prst="rect">
            <a:avLst/>
          </a:prstGeom>
        </p:spPr>
      </p:pic>
      <p:sp>
        <p:nvSpPr>
          <p:cNvPr id="2" name="Espaço Reservado para Número de Slide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40</a:t>
            </a:fld>
            <a:endParaRPr lang="pt-BR" dirty="0">
              <a:latin typeface="Play" pitchFamily="2" charset="0"/>
            </a:endParaRPr>
          </a:p>
        </p:txBody>
      </p:sp>
    </p:spTree>
    <p:extLst>
      <p:ext uri="{BB962C8B-B14F-4D97-AF65-F5344CB8AC3E}">
        <p14:creationId xmlns:p14="http://schemas.microsoft.com/office/powerpoint/2010/main" val="1458452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Uma imagem contendo relógio&#10;&#10;&#10;&#10;Descrição gerada automaticamente">
            <a:extLst>
              <a:ext uri="{FF2B5EF4-FFF2-40B4-BE49-F238E27FC236}">
                <a16:creationId xmlns:a16="http://schemas.microsoft.com/office/drawing/2014/main" id="{E071CDD5-306F-E547-932E-FAF60584AF35}"/>
              </a:ext>
            </a:extLst>
          </p:cNvPr>
          <p:cNvPicPr>
            <a:picLocks noChangeAspect="1"/>
          </p:cNvPicPr>
          <p:nvPr/>
        </p:nvPicPr>
        <p:blipFill>
          <a:blip r:embed="rId2"/>
          <a:stretch>
            <a:fillRect/>
          </a:stretch>
        </p:blipFill>
        <p:spPr>
          <a:xfrm>
            <a:off x="0" y="0"/>
            <a:ext cx="9144000" cy="5143500"/>
          </a:xfrm>
          <a:prstGeom prst="rect">
            <a:avLst/>
          </a:prstGeom>
        </p:spPr>
      </p:pic>
      <p:sp>
        <p:nvSpPr>
          <p:cNvPr id="2" name="Espaço Reservado para Número de Slide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41</a:t>
            </a:fld>
            <a:endParaRPr lang="pt-BR" dirty="0">
              <a:latin typeface="Play" pitchFamily="2" charset="0"/>
            </a:endParaRPr>
          </a:p>
        </p:txBody>
      </p:sp>
    </p:spTree>
    <p:extLst>
      <p:ext uri="{BB962C8B-B14F-4D97-AF65-F5344CB8AC3E}">
        <p14:creationId xmlns:p14="http://schemas.microsoft.com/office/powerpoint/2010/main" val="10721214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placar, monitor&#10;&#10;&#10;&#10;Descrição gerada automaticamente">
            <a:extLst>
              <a:ext uri="{FF2B5EF4-FFF2-40B4-BE49-F238E27FC236}">
                <a16:creationId xmlns:a16="http://schemas.microsoft.com/office/drawing/2014/main" id="{9E6CC783-D4AD-D24E-9E11-0A290FBEFFAE}"/>
              </a:ext>
            </a:extLst>
          </p:cNvPr>
          <p:cNvPicPr>
            <a:picLocks noChangeAspect="1"/>
          </p:cNvPicPr>
          <p:nvPr/>
        </p:nvPicPr>
        <p:blipFill>
          <a:blip r:embed="rId2"/>
          <a:stretch>
            <a:fillRect/>
          </a:stretch>
        </p:blipFill>
        <p:spPr>
          <a:xfrm>
            <a:off x="0" y="0"/>
            <a:ext cx="9144000" cy="5143500"/>
          </a:xfrm>
          <a:prstGeom prst="rect">
            <a:avLst/>
          </a:prstGeom>
        </p:spPr>
      </p:pic>
      <p:sp>
        <p:nvSpPr>
          <p:cNvPr id="2" name="Espaço Reservado para Número de Slide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42</a:t>
            </a:fld>
            <a:endParaRPr lang="pt-BR" dirty="0">
              <a:latin typeface="Play" pitchFamily="2" charset="0"/>
            </a:endParaRPr>
          </a:p>
        </p:txBody>
      </p:sp>
    </p:spTree>
    <p:extLst>
      <p:ext uri="{BB962C8B-B14F-4D97-AF65-F5344CB8AC3E}">
        <p14:creationId xmlns:p14="http://schemas.microsoft.com/office/powerpoint/2010/main" val="2027295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monitor, céu, texto&#10;&#10;&#10;&#10;Descrição gerada automaticamente">
            <a:extLst>
              <a:ext uri="{FF2B5EF4-FFF2-40B4-BE49-F238E27FC236}">
                <a16:creationId xmlns:a16="http://schemas.microsoft.com/office/drawing/2014/main" id="{0AC144AD-FB3D-2B47-BA03-517D4827AF16}"/>
              </a:ext>
            </a:extLst>
          </p:cNvPr>
          <p:cNvPicPr>
            <a:picLocks noChangeAspect="1"/>
          </p:cNvPicPr>
          <p:nvPr/>
        </p:nvPicPr>
        <p:blipFill>
          <a:blip r:embed="rId2"/>
          <a:stretch>
            <a:fillRect/>
          </a:stretch>
        </p:blipFill>
        <p:spPr>
          <a:xfrm>
            <a:off x="0" y="0"/>
            <a:ext cx="9144000" cy="5143500"/>
          </a:xfrm>
          <a:prstGeom prst="rect">
            <a:avLst/>
          </a:prstGeom>
        </p:spPr>
      </p:pic>
      <p:sp>
        <p:nvSpPr>
          <p:cNvPr id="2" name="Espaço Reservado para Número de Slide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43</a:t>
            </a:fld>
            <a:endParaRPr lang="pt-BR" dirty="0">
              <a:latin typeface="Play" pitchFamily="2" charset="0"/>
            </a:endParaRPr>
          </a:p>
        </p:txBody>
      </p:sp>
    </p:spTree>
    <p:extLst>
      <p:ext uri="{BB962C8B-B14F-4D97-AF65-F5344CB8AC3E}">
        <p14:creationId xmlns:p14="http://schemas.microsoft.com/office/powerpoint/2010/main" val="2812757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02F41ED0-5F48-DF45-AE43-FE58D048008C}"/>
              </a:ext>
            </a:extLst>
          </p:cNvPr>
          <p:cNvPicPr>
            <a:picLocks noChangeAspect="1"/>
          </p:cNvPicPr>
          <p:nvPr/>
        </p:nvPicPr>
        <p:blipFill>
          <a:blip r:embed="rId2"/>
          <a:stretch>
            <a:fillRect/>
          </a:stretch>
        </p:blipFill>
        <p:spPr>
          <a:xfrm>
            <a:off x="0" y="0"/>
            <a:ext cx="9144000" cy="5143500"/>
          </a:xfrm>
          <a:prstGeom prst="rect">
            <a:avLst/>
          </a:prstGeom>
        </p:spPr>
      </p:pic>
      <p:sp>
        <p:nvSpPr>
          <p:cNvPr id="2" name="Espaço Reservado para Número de Slide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44</a:t>
            </a:fld>
            <a:endParaRPr lang="pt-BR" dirty="0">
              <a:latin typeface="Play" pitchFamily="2" charset="0"/>
            </a:endParaRPr>
          </a:p>
        </p:txBody>
      </p:sp>
    </p:spTree>
    <p:extLst>
      <p:ext uri="{BB962C8B-B14F-4D97-AF65-F5344CB8AC3E}">
        <p14:creationId xmlns:p14="http://schemas.microsoft.com/office/powerpoint/2010/main" val="5301526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743200" y="1735750"/>
            <a:ext cx="5638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latin typeface="Play" pitchFamily="2" charset="0"/>
                <a:ea typeface="Yu Mincho Light" pitchFamily="18" charset="-128"/>
              </a:rPr>
              <a:t>SCRUM</a:t>
            </a:r>
            <a:endParaRPr sz="4000" dirty="0">
              <a:latin typeface="Play" pitchFamily="2" charset="0"/>
              <a:ea typeface="Yu Mincho Light" pitchFamily="18" charset="-128"/>
            </a:endParaRPr>
          </a:p>
        </p:txBody>
      </p:sp>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rgbClr val="FFFFFF"/>
                </a:solidFill>
                <a:latin typeface="Play" pitchFamily="2" charset="0"/>
                <a:sym typeface="Nixie One"/>
              </a:rPr>
              <a:t>4.4</a:t>
            </a:r>
            <a:endParaRPr sz="4000" b="1" dirty="0">
              <a:solidFill>
                <a:srgbClr val="FFFFFF"/>
              </a:solidFill>
              <a:latin typeface="Play" pitchFamily="2" charset="0"/>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6238"/>
            <a:ext cx="4876800" cy="4876800"/>
          </a:xfrm>
          <a:prstGeom prst="rect">
            <a:avLst/>
          </a:prstGeom>
        </p:spPr>
      </p:pic>
    </p:spTree>
    <p:extLst>
      <p:ext uri="{BB962C8B-B14F-4D97-AF65-F5344CB8AC3E}">
        <p14:creationId xmlns:p14="http://schemas.microsoft.com/office/powerpoint/2010/main" val="21314177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a:xfrm>
            <a:off x="2082191" y="1038533"/>
            <a:ext cx="6282300" cy="2565998"/>
          </a:xfrm>
        </p:spPr>
        <p:txBody>
          <a:bodyPr/>
          <a:lstStyle/>
          <a:p>
            <a:pPr marL="76200" indent="0" algn="just">
              <a:lnSpc>
                <a:spcPct val="150000"/>
              </a:lnSpc>
              <a:buNone/>
            </a:pPr>
            <a:r>
              <a:rPr lang="pt-BR" sz="2000" dirty="0">
                <a:latin typeface="Play" pitchFamily="2" charset="0"/>
              </a:rPr>
              <a:t>O framework Scrum é um conjunto de valores, princípios e  práticas que fornecem a base para que a sua organização adicione suas práticas particulares de engenharia e gestão e que sejam relevantes para a realidade da sua empresa.</a:t>
            </a:r>
          </a:p>
        </p:txBody>
      </p:sp>
      <p:sp>
        <p:nvSpPr>
          <p:cNvPr id="3" name="Espaço Reservado para Número de Slide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46</a:t>
            </a:fld>
            <a:endParaRPr lang="pt-BR" dirty="0">
              <a:latin typeface="Play" pitchFamily="2" charset="0"/>
            </a:endParaRPr>
          </a:p>
        </p:txBody>
      </p:sp>
      <p:sp>
        <p:nvSpPr>
          <p:cNvPr id="4" name="Google Shape;660;p38"/>
          <p:cNvSpPr/>
          <p:nvPr/>
        </p:nvSpPr>
        <p:spPr>
          <a:xfrm>
            <a:off x="747460" y="2321532"/>
            <a:ext cx="614807" cy="538250"/>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144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Uma imagem contendo objeto&#10;&#10;&#10;&#10;Descrição gerada automaticamente">
            <a:extLst>
              <a:ext uri="{FF2B5EF4-FFF2-40B4-BE49-F238E27FC236}">
                <a16:creationId xmlns:a16="http://schemas.microsoft.com/office/drawing/2014/main" id="{F1CB842D-0DEC-4D48-971D-268F3ADD853B}"/>
              </a:ext>
            </a:extLst>
          </p:cNvPr>
          <p:cNvPicPr>
            <a:picLocks noChangeAspect="1"/>
          </p:cNvPicPr>
          <p:nvPr/>
        </p:nvPicPr>
        <p:blipFill>
          <a:blip r:embed="rId2"/>
          <a:stretch>
            <a:fillRect/>
          </a:stretch>
        </p:blipFill>
        <p:spPr>
          <a:xfrm>
            <a:off x="1259632" y="-75"/>
            <a:ext cx="7715250" cy="5143500"/>
          </a:xfrm>
          <a:prstGeom prst="rect">
            <a:avLst/>
          </a:prstGeom>
        </p:spPr>
      </p:pic>
      <p:sp>
        <p:nvSpPr>
          <p:cNvPr id="2" name="Espaço Reservado para Número de Slide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47</a:t>
            </a:fld>
            <a:endParaRPr lang="pt-BR" dirty="0">
              <a:latin typeface="Play" pitchFamily="2" charset="0"/>
            </a:endParaRPr>
          </a:p>
        </p:txBody>
      </p:sp>
      <p:sp>
        <p:nvSpPr>
          <p:cNvPr id="10" name="CaixaDeTexto 9">
            <a:extLst>
              <a:ext uri="{FF2B5EF4-FFF2-40B4-BE49-F238E27FC236}">
                <a16:creationId xmlns:a16="http://schemas.microsoft.com/office/drawing/2014/main" id="{AEFCAAC7-088F-8B4B-A485-5E7109600AE9}"/>
              </a:ext>
            </a:extLst>
          </p:cNvPr>
          <p:cNvSpPr txBox="1"/>
          <p:nvPr/>
        </p:nvSpPr>
        <p:spPr>
          <a:xfrm>
            <a:off x="1740240" y="591974"/>
            <a:ext cx="1620957" cy="446276"/>
          </a:xfrm>
          <a:prstGeom prst="rect">
            <a:avLst/>
          </a:prstGeom>
          <a:noFill/>
        </p:spPr>
        <p:txBody>
          <a:bodyPr wrap="square" rtlCol="0">
            <a:spAutoFit/>
          </a:bodyPr>
          <a:lstStyle/>
          <a:p>
            <a:r>
              <a:rPr lang="pt-BR" sz="2300" b="1" dirty="0">
                <a:solidFill>
                  <a:schemeClr val="bg1"/>
                </a:solidFill>
                <a:latin typeface="Play" pitchFamily="2" charset="0"/>
              </a:rPr>
              <a:t>CORAGEM</a:t>
            </a:r>
          </a:p>
        </p:txBody>
      </p:sp>
      <p:sp>
        <p:nvSpPr>
          <p:cNvPr id="11" name="CaixaDeTexto 10">
            <a:extLst>
              <a:ext uri="{FF2B5EF4-FFF2-40B4-BE49-F238E27FC236}">
                <a16:creationId xmlns:a16="http://schemas.microsoft.com/office/drawing/2014/main" id="{4EAA5A47-5198-2341-9B41-0C14687ABAF5}"/>
              </a:ext>
            </a:extLst>
          </p:cNvPr>
          <p:cNvSpPr txBox="1"/>
          <p:nvPr/>
        </p:nvSpPr>
        <p:spPr>
          <a:xfrm>
            <a:off x="2391060" y="1472163"/>
            <a:ext cx="970137" cy="446276"/>
          </a:xfrm>
          <a:prstGeom prst="rect">
            <a:avLst/>
          </a:prstGeom>
          <a:noFill/>
        </p:spPr>
        <p:txBody>
          <a:bodyPr wrap="square" rtlCol="0">
            <a:spAutoFit/>
          </a:bodyPr>
          <a:lstStyle/>
          <a:p>
            <a:r>
              <a:rPr lang="pt-BR" sz="2300" b="1" dirty="0">
                <a:solidFill>
                  <a:schemeClr val="bg1"/>
                </a:solidFill>
                <a:latin typeface="Play" pitchFamily="2" charset="0"/>
              </a:rPr>
              <a:t>FOCO</a:t>
            </a:r>
          </a:p>
        </p:txBody>
      </p:sp>
      <p:sp>
        <p:nvSpPr>
          <p:cNvPr id="12" name="CaixaDeTexto 11">
            <a:extLst>
              <a:ext uri="{FF2B5EF4-FFF2-40B4-BE49-F238E27FC236}">
                <a16:creationId xmlns:a16="http://schemas.microsoft.com/office/drawing/2014/main" id="{5FE97846-C26B-DF4F-B396-7942058BF0BF}"/>
              </a:ext>
            </a:extLst>
          </p:cNvPr>
          <p:cNvSpPr txBox="1"/>
          <p:nvPr/>
        </p:nvSpPr>
        <p:spPr>
          <a:xfrm>
            <a:off x="169298" y="2341498"/>
            <a:ext cx="3191899" cy="446276"/>
          </a:xfrm>
          <a:prstGeom prst="rect">
            <a:avLst/>
          </a:prstGeom>
          <a:noFill/>
        </p:spPr>
        <p:txBody>
          <a:bodyPr wrap="square" rtlCol="0">
            <a:spAutoFit/>
          </a:bodyPr>
          <a:lstStyle/>
          <a:p>
            <a:r>
              <a:rPr lang="pt-BR" sz="2300" b="1" dirty="0">
                <a:solidFill>
                  <a:schemeClr val="bg1"/>
                </a:solidFill>
                <a:latin typeface="Play" pitchFamily="2" charset="0"/>
              </a:rPr>
              <a:t>COMPROMETIMENTO</a:t>
            </a:r>
          </a:p>
        </p:txBody>
      </p:sp>
      <p:sp>
        <p:nvSpPr>
          <p:cNvPr id="13" name="CaixaDeTexto 12">
            <a:extLst>
              <a:ext uri="{FF2B5EF4-FFF2-40B4-BE49-F238E27FC236}">
                <a16:creationId xmlns:a16="http://schemas.microsoft.com/office/drawing/2014/main" id="{1863C604-8D16-5041-BDB0-DA4792BC588B}"/>
              </a:ext>
            </a:extLst>
          </p:cNvPr>
          <p:cNvSpPr txBox="1"/>
          <p:nvPr/>
        </p:nvSpPr>
        <p:spPr>
          <a:xfrm>
            <a:off x="1784489" y="3223553"/>
            <a:ext cx="1580882" cy="446276"/>
          </a:xfrm>
          <a:prstGeom prst="rect">
            <a:avLst/>
          </a:prstGeom>
          <a:noFill/>
        </p:spPr>
        <p:txBody>
          <a:bodyPr wrap="square" rtlCol="0">
            <a:spAutoFit/>
          </a:bodyPr>
          <a:lstStyle/>
          <a:p>
            <a:r>
              <a:rPr lang="pt-BR" sz="2300" b="1" dirty="0">
                <a:solidFill>
                  <a:schemeClr val="bg1"/>
                </a:solidFill>
                <a:latin typeface="Play" pitchFamily="2" charset="0"/>
              </a:rPr>
              <a:t>RESPEITO</a:t>
            </a:r>
          </a:p>
        </p:txBody>
      </p:sp>
      <p:sp>
        <p:nvSpPr>
          <p:cNvPr id="14" name="CaixaDeTexto 13">
            <a:extLst>
              <a:ext uri="{FF2B5EF4-FFF2-40B4-BE49-F238E27FC236}">
                <a16:creationId xmlns:a16="http://schemas.microsoft.com/office/drawing/2014/main" id="{9B27EB53-2BCE-9B45-8047-366922C21D07}"/>
              </a:ext>
            </a:extLst>
          </p:cNvPr>
          <p:cNvSpPr txBox="1"/>
          <p:nvPr/>
        </p:nvSpPr>
        <p:spPr>
          <a:xfrm>
            <a:off x="1639251" y="4091380"/>
            <a:ext cx="1721946" cy="446276"/>
          </a:xfrm>
          <a:prstGeom prst="rect">
            <a:avLst/>
          </a:prstGeom>
          <a:noFill/>
        </p:spPr>
        <p:txBody>
          <a:bodyPr wrap="square" rtlCol="0">
            <a:spAutoFit/>
          </a:bodyPr>
          <a:lstStyle/>
          <a:p>
            <a:r>
              <a:rPr lang="pt-BR" sz="2300" b="1" dirty="0">
                <a:solidFill>
                  <a:schemeClr val="bg1"/>
                </a:solidFill>
                <a:latin typeface="Play" pitchFamily="2" charset="0"/>
              </a:rPr>
              <a:t>ABERTURA</a:t>
            </a:r>
          </a:p>
        </p:txBody>
      </p:sp>
    </p:spTree>
    <p:extLst>
      <p:ext uri="{BB962C8B-B14F-4D97-AF65-F5344CB8AC3E}">
        <p14:creationId xmlns:p14="http://schemas.microsoft.com/office/powerpoint/2010/main" val="36600890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Uma imagem contendo captura de tela&#10;&#10;&#10;&#10;Descrição gerada automaticamente">
            <a:extLst>
              <a:ext uri="{FF2B5EF4-FFF2-40B4-BE49-F238E27FC236}">
                <a16:creationId xmlns:a16="http://schemas.microsoft.com/office/drawing/2014/main" id="{B98AF707-5BDC-4244-815A-807E17B2C14F}"/>
              </a:ext>
            </a:extLst>
          </p:cNvPr>
          <p:cNvPicPr>
            <a:picLocks noChangeAspect="1"/>
          </p:cNvPicPr>
          <p:nvPr/>
        </p:nvPicPr>
        <p:blipFill>
          <a:blip r:embed="rId2"/>
          <a:stretch>
            <a:fillRect/>
          </a:stretch>
        </p:blipFill>
        <p:spPr>
          <a:xfrm>
            <a:off x="-36512" y="0"/>
            <a:ext cx="9252520" cy="5143500"/>
          </a:xfrm>
          <a:prstGeom prst="rect">
            <a:avLst/>
          </a:prstGeom>
        </p:spPr>
      </p:pic>
      <p:sp>
        <p:nvSpPr>
          <p:cNvPr id="2" name="Espaço Reservado para Número de Slide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48</a:t>
            </a:fld>
            <a:endParaRPr lang="pt-BR" dirty="0">
              <a:latin typeface="Play" pitchFamily="2" charset="0"/>
            </a:endParaRPr>
          </a:p>
        </p:txBody>
      </p:sp>
    </p:spTree>
    <p:extLst>
      <p:ext uri="{BB962C8B-B14F-4D97-AF65-F5344CB8AC3E}">
        <p14:creationId xmlns:p14="http://schemas.microsoft.com/office/powerpoint/2010/main" val="1384963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2051720" y="2917003"/>
            <a:ext cx="1261223" cy="2308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Play" pitchFamily="2" charset="0"/>
            </a:endParaRPr>
          </a:p>
        </p:txBody>
      </p:sp>
      <p:sp>
        <p:nvSpPr>
          <p:cNvPr id="2" name="Espaço Reservado para Número de Slide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49</a:t>
            </a:fld>
            <a:endParaRPr lang="pt-BR" dirty="0">
              <a:latin typeface="Play" pitchFamily="2" charset="0"/>
            </a:endParaRPr>
          </a:p>
        </p:txBody>
      </p:sp>
      <p:sp>
        <p:nvSpPr>
          <p:cNvPr id="4" name="Título 1"/>
          <p:cNvSpPr txBox="1">
            <a:spLocks/>
          </p:cNvSpPr>
          <p:nvPr/>
        </p:nvSpPr>
        <p:spPr>
          <a:xfrm>
            <a:off x="1403648" y="704547"/>
            <a:ext cx="4944300" cy="645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19BBD5"/>
              </a:buClr>
              <a:buSzPts val="4000"/>
            </a:pPr>
            <a:r>
              <a:rPr lang="pt-BR" sz="4000" dirty="0">
                <a:solidFill>
                  <a:srgbClr val="19BBD5"/>
                </a:solidFill>
                <a:latin typeface="Play" pitchFamily="2" charset="0"/>
                <a:ea typeface="Yu Mincho Light" pitchFamily="18" charset="-128"/>
                <a:cs typeface="Nixie One"/>
                <a:sym typeface="Nixie One"/>
              </a:rPr>
              <a:t>SCRUM TEAM</a:t>
            </a:r>
          </a:p>
        </p:txBody>
      </p:sp>
      <p:sp>
        <p:nvSpPr>
          <p:cNvPr id="6" name="Retângulo 5"/>
          <p:cNvSpPr/>
          <p:nvPr/>
        </p:nvSpPr>
        <p:spPr>
          <a:xfrm>
            <a:off x="2014633" y="4789211"/>
            <a:ext cx="1261223" cy="2308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Play" pitchFamily="2" charset="0"/>
            </a:endParaRPr>
          </a:p>
        </p:txBody>
      </p:sp>
      <p:sp>
        <p:nvSpPr>
          <p:cNvPr id="7" name="Retângulo 6"/>
          <p:cNvSpPr/>
          <p:nvPr/>
        </p:nvSpPr>
        <p:spPr>
          <a:xfrm>
            <a:off x="4427984" y="4789211"/>
            <a:ext cx="2278937" cy="2308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Play" pitchFamily="2" charset="0"/>
            </a:endParaRPr>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442" y="1416561"/>
            <a:ext cx="7500958" cy="3675469"/>
          </a:xfrm>
          <a:prstGeom prst="rect">
            <a:avLst/>
          </a:prstGeom>
        </p:spPr>
      </p:pic>
    </p:spTree>
    <p:extLst>
      <p:ext uri="{BB962C8B-B14F-4D97-AF65-F5344CB8AC3E}">
        <p14:creationId xmlns:p14="http://schemas.microsoft.com/office/powerpoint/2010/main" val="3177529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a:xfrm>
            <a:off x="2155424" y="123478"/>
            <a:ext cx="6241116" cy="4630731"/>
          </a:xfrm>
        </p:spPr>
        <p:txBody>
          <a:bodyPr/>
          <a:lstStyle/>
          <a:p>
            <a:pPr marL="0" indent="0" algn="just">
              <a:lnSpc>
                <a:spcPct val="150000"/>
              </a:lnSpc>
              <a:buNone/>
            </a:pPr>
            <a:r>
              <a:rPr lang="pt-BR" dirty="0">
                <a:latin typeface="Play" pitchFamily="2" charset="0"/>
              </a:rPr>
              <a:t>Os métodos ágeis são uma alternativa à gestão tradicional de projetos;</a:t>
            </a:r>
          </a:p>
          <a:p>
            <a:pPr marL="0" indent="0" algn="just">
              <a:lnSpc>
                <a:spcPct val="150000"/>
              </a:lnSpc>
              <a:buNone/>
            </a:pPr>
            <a:r>
              <a:rPr lang="pt-BR" dirty="0">
                <a:latin typeface="Play" pitchFamily="2" charset="0"/>
              </a:rPr>
              <a:t>Uma forma de diferente de abordar um problema, com foco na entrega de valor.</a:t>
            </a:r>
          </a:p>
          <a:p>
            <a:pPr marL="0" indent="0" algn="just">
              <a:lnSpc>
                <a:spcPct val="150000"/>
              </a:lnSpc>
              <a:buNone/>
            </a:pPr>
            <a:r>
              <a:rPr lang="pt-BR" dirty="0">
                <a:latin typeface="Play" pitchFamily="2" charset="0"/>
              </a:rPr>
              <a:t>Nasceu nos braços do desenvolvimento de software, mas hoje podem ser aplicados a qualquer tipo de projeto (inclusive de outras áreas, sem ser TI).</a:t>
            </a:r>
          </a:p>
        </p:txBody>
      </p:sp>
      <p:sp>
        <p:nvSpPr>
          <p:cNvPr id="3" name="Espaço Reservado para Número de Slide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5</a:t>
            </a:fld>
            <a:endParaRPr lang="pt-BR" dirty="0">
              <a:latin typeface="Play" pitchFamily="2" charset="0"/>
            </a:endParaRPr>
          </a:p>
        </p:txBody>
      </p:sp>
      <p:sp>
        <p:nvSpPr>
          <p:cNvPr id="4" name="Google Shape;660;p38"/>
          <p:cNvSpPr/>
          <p:nvPr/>
        </p:nvSpPr>
        <p:spPr>
          <a:xfrm>
            <a:off x="747460" y="2321532"/>
            <a:ext cx="614807" cy="538250"/>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3882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m 26">
            <a:extLst>
              <a:ext uri="{FF2B5EF4-FFF2-40B4-BE49-F238E27FC236}">
                <a16:creationId xmlns:a16="http://schemas.microsoft.com/office/drawing/2014/main" id="{2ECF8801-B8E9-4049-A011-58D30B08B4DB}"/>
              </a:ext>
            </a:extLst>
          </p:cNvPr>
          <p:cNvPicPr>
            <a:picLocks noChangeAspect="1"/>
          </p:cNvPicPr>
          <p:nvPr/>
        </p:nvPicPr>
        <p:blipFill>
          <a:blip r:embed="rId2"/>
          <a:stretch>
            <a:fillRect/>
          </a:stretch>
        </p:blipFill>
        <p:spPr>
          <a:xfrm>
            <a:off x="592298" y="-20538"/>
            <a:ext cx="7715250" cy="5143500"/>
          </a:xfrm>
          <a:prstGeom prst="rect">
            <a:avLst/>
          </a:prstGeom>
        </p:spPr>
      </p:pic>
      <p:sp>
        <p:nvSpPr>
          <p:cNvPr id="2" name="Espaço Reservado para Número de Slide 1"/>
          <p:cNvSpPr>
            <a:spLocks noGrp="1"/>
          </p:cNvSpPr>
          <p:nvPr>
            <p:ph type="sldNum" idx="12"/>
          </p:nvPr>
        </p:nvSpPr>
        <p:spPr>
          <a:xfrm>
            <a:off x="0" y="4765062"/>
            <a:ext cx="548700" cy="357900"/>
          </a:xfrm>
        </p:spPr>
        <p:txBody>
          <a:bodyPr/>
          <a:lstStyle/>
          <a:p>
            <a:pPr marL="0" lvl="0" indent="0" algn="l" rtl="0">
              <a:spcBef>
                <a:spcPts val="0"/>
              </a:spcBef>
              <a:spcAft>
                <a:spcPts val="0"/>
              </a:spcAft>
              <a:buNone/>
            </a:pPr>
            <a:fld id="{00000000-1234-1234-1234-123412341234}" type="slidenum">
              <a:rPr lang="pt-BR" smtClean="0">
                <a:latin typeface="Play" pitchFamily="2" charset="0"/>
              </a:rPr>
              <a:t>50</a:t>
            </a:fld>
            <a:endParaRPr lang="pt-BR" dirty="0">
              <a:latin typeface="Play" pitchFamily="2" charset="0"/>
            </a:endParaRPr>
          </a:p>
        </p:txBody>
      </p:sp>
      <p:sp>
        <p:nvSpPr>
          <p:cNvPr id="12" name="CaixaDeTexto 11">
            <a:extLst>
              <a:ext uri="{FF2B5EF4-FFF2-40B4-BE49-F238E27FC236}">
                <a16:creationId xmlns:a16="http://schemas.microsoft.com/office/drawing/2014/main" id="{63D0F8E9-BB94-6E4F-9F08-37228500F475}"/>
              </a:ext>
            </a:extLst>
          </p:cNvPr>
          <p:cNvSpPr txBox="1"/>
          <p:nvPr/>
        </p:nvSpPr>
        <p:spPr>
          <a:xfrm>
            <a:off x="849523" y="2381935"/>
            <a:ext cx="1547218" cy="338554"/>
          </a:xfrm>
          <a:prstGeom prst="rect">
            <a:avLst/>
          </a:prstGeom>
          <a:noFill/>
        </p:spPr>
        <p:txBody>
          <a:bodyPr wrap="none" rtlCol="0">
            <a:spAutoFit/>
          </a:bodyPr>
          <a:lstStyle/>
          <a:p>
            <a:r>
              <a:rPr lang="pt-BR" sz="1600" dirty="0">
                <a:solidFill>
                  <a:schemeClr val="bg1"/>
                </a:solidFill>
                <a:latin typeface="Play" pitchFamily="2" charset="0"/>
              </a:rPr>
              <a:t>Product Owner</a:t>
            </a:r>
          </a:p>
        </p:txBody>
      </p:sp>
      <p:sp>
        <p:nvSpPr>
          <p:cNvPr id="13" name="CaixaDeTexto 12">
            <a:extLst>
              <a:ext uri="{FF2B5EF4-FFF2-40B4-BE49-F238E27FC236}">
                <a16:creationId xmlns:a16="http://schemas.microsoft.com/office/drawing/2014/main" id="{BE91B276-B010-6749-BAEE-48606C3828D1}"/>
              </a:ext>
            </a:extLst>
          </p:cNvPr>
          <p:cNvSpPr txBox="1"/>
          <p:nvPr/>
        </p:nvSpPr>
        <p:spPr>
          <a:xfrm>
            <a:off x="2662558" y="2479204"/>
            <a:ext cx="707245" cy="338554"/>
          </a:xfrm>
          <a:prstGeom prst="rect">
            <a:avLst/>
          </a:prstGeom>
          <a:noFill/>
        </p:spPr>
        <p:txBody>
          <a:bodyPr wrap="none" rtlCol="0">
            <a:spAutoFit/>
          </a:bodyPr>
          <a:lstStyle/>
          <a:p>
            <a:r>
              <a:rPr lang="pt-BR" sz="1600" dirty="0">
                <a:solidFill>
                  <a:schemeClr val="bg1"/>
                </a:solidFill>
                <a:latin typeface="Play" pitchFamily="2" charset="0"/>
              </a:rPr>
              <a:t>Team</a:t>
            </a:r>
          </a:p>
        </p:txBody>
      </p:sp>
      <p:sp>
        <p:nvSpPr>
          <p:cNvPr id="14" name="CaixaDeTexto 13">
            <a:extLst>
              <a:ext uri="{FF2B5EF4-FFF2-40B4-BE49-F238E27FC236}">
                <a16:creationId xmlns:a16="http://schemas.microsoft.com/office/drawing/2014/main" id="{C206868B-1C20-F64E-962C-D1FDE48516CF}"/>
              </a:ext>
            </a:extLst>
          </p:cNvPr>
          <p:cNvSpPr txBox="1"/>
          <p:nvPr/>
        </p:nvSpPr>
        <p:spPr>
          <a:xfrm>
            <a:off x="1172450" y="4495428"/>
            <a:ext cx="901209" cy="584775"/>
          </a:xfrm>
          <a:prstGeom prst="rect">
            <a:avLst/>
          </a:prstGeom>
          <a:noFill/>
        </p:spPr>
        <p:txBody>
          <a:bodyPr wrap="none" rtlCol="0">
            <a:spAutoFit/>
          </a:bodyPr>
          <a:lstStyle/>
          <a:p>
            <a:r>
              <a:rPr lang="pt-BR" sz="1600" dirty="0">
                <a:solidFill>
                  <a:schemeClr val="bg1"/>
                </a:solidFill>
                <a:latin typeface="Play" pitchFamily="2" charset="0"/>
              </a:rPr>
              <a:t>Product</a:t>
            </a:r>
          </a:p>
          <a:p>
            <a:r>
              <a:rPr lang="pt-BR" sz="1600" dirty="0">
                <a:solidFill>
                  <a:schemeClr val="bg1"/>
                </a:solidFill>
                <a:latin typeface="Play" pitchFamily="2" charset="0"/>
              </a:rPr>
              <a:t>Backlog</a:t>
            </a:r>
          </a:p>
        </p:txBody>
      </p:sp>
      <p:sp>
        <p:nvSpPr>
          <p:cNvPr id="15" name="CaixaDeTexto 14">
            <a:extLst>
              <a:ext uri="{FF2B5EF4-FFF2-40B4-BE49-F238E27FC236}">
                <a16:creationId xmlns:a16="http://schemas.microsoft.com/office/drawing/2014/main" id="{E059F10A-8FE2-5A43-BDC8-021C48460815}"/>
              </a:ext>
            </a:extLst>
          </p:cNvPr>
          <p:cNvSpPr txBox="1"/>
          <p:nvPr/>
        </p:nvSpPr>
        <p:spPr>
          <a:xfrm>
            <a:off x="2254633" y="3559324"/>
            <a:ext cx="1582484" cy="584775"/>
          </a:xfrm>
          <a:prstGeom prst="rect">
            <a:avLst/>
          </a:prstGeom>
          <a:noFill/>
        </p:spPr>
        <p:txBody>
          <a:bodyPr wrap="none" rtlCol="0">
            <a:spAutoFit/>
          </a:bodyPr>
          <a:lstStyle/>
          <a:p>
            <a:r>
              <a:rPr lang="pt-BR" sz="1600" dirty="0">
                <a:solidFill>
                  <a:schemeClr val="bg1"/>
                </a:solidFill>
                <a:latin typeface="Play" pitchFamily="2" charset="0"/>
              </a:rPr>
              <a:t>Sprint Planning</a:t>
            </a:r>
          </a:p>
          <a:p>
            <a:r>
              <a:rPr lang="pt-BR" sz="1600" dirty="0">
                <a:solidFill>
                  <a:schemeClr val="bg1"/>
                </a:solidFill>
                <a:latin typeface="Play" pitchFamily="2" charset="0"/>
              </a:rPr>
              <a:t>     Meeting</a:t>
            </a:r>
          </a:p>
        </p:txBody>
      </p:sp>
      <p:sp>
        <p:nvSpPr>
          <p:cNvPr id="16" name="CaixaDeTexto 15">
            <a:extLst>
              <a:ext uri="{FF2B5EF4-FFF2-40B4-BE49-F238E27FC236}">
                <a16:creationId xmlns:a16="http://schemas.microsoft.com/office/drawing/2014/main" id="{A2EEBE6D-8740-E54A-B1A1-C384F2307100}"/>
              </a:ext>
            </a:extLst>
          </p:cNvPr>
          <p:cNvSpPr txBox="1"/>
          <p:nvPr/>
        </p:nvSpPr>
        <p:spPr>
          <a:xfrm>
            <a:off x="7114219" y="2572698"/>
            <a:ext cx="838691" cy="338554"/>
          </a:xfrm>
          <a:prstGeom prst="rect">
            <a:avLst/>
          </a:prstGeom>
          <a:noFill/>
        </p:spPr>
        <p:txBody>
          <a:bodyPr wrap="none" rtlCol="0">
            <a:spAutoFit/>
          </a:bodyPr>
          <a:lstStyle/>
          <a:p>
            <a:r>
              <a:rPr lang="pt-BR" sz="1600" dirty="0">
                <a:solidFill>
                  <a:schemeClr val="bg1"/>
                </a:solidFill>
                <a:latin typeface="Play" pitchFamily="2" charset="0"/>
              </a:rPr>
              <a:t>Review</a:t>
            </a:r>
          </a:p>
        </p:txBody>
      </p:sp>
      <p:sp>
        <p:nvSpPr>
          <p:cNvPr id="17" name="CaixaDeTexto 16">
            <a:extLst>
              <a:ext uri="{FF2B5EF4-FFF2-40B4-BE49-F238E27FC236}">
                <a16:creationId xmlns:a16="http://schemas.microsoft.com/office/drawing/2014/main" id="{351E9F54-D620-564F-9A22-E7244C486EF8}"/>
              </a:ext>
            </a:extLst>
          </p:cNvPr>
          <p:cNvSpPr txBox="1"/>
          <p:nvPr/>
        </p:nvSpPr>
        <p:spPr>
          <a:xfrm>
            <a:off x="5011465" y="3390047"/>
            <a:ext cx="1282723" cy="338554"/>
          </a:xfrm>
          <a:prstGeom prst="rect">
            <a:avLst/>
          </a:prstGeom>
          <a:noFill/>
        </p:spPr>
        <p:txBody>
          <a:bodyPr wrap="none" rtlCol="0">
            <a:spAutoFit/>
          </a:bodyPr>
          <a:lstStyle/>
          <a:p>
            <a:r>
              <a:rPr lang="pt-BR" sz="1600" dirty="0">
                <a:solidFill>
                  <a:schemeClr val="bg1"/>
                </a:solidFill>
                <a:latin typeface="Play" pitchFamily="2" charset="0"/>
              </a:rPr>
              <a:t>No Changes</a:t>
            </a:r>
          </a:p>
        </p:txBody>
      </p:sp>
      <p:sp>
        <p:nvSpPr>
          <p:cNvPr id="18" name="CaixaDeTexto 17">
            <a:extLst>
              <a:ext uri="{FF2B5EF4-FFF2-40B4-BE49-F238E27FC236}">
                <a16:creationId xmlns:a16="http://schemas.microsoft.com/office/drawing/2014/main" id="{8D2A545E-4D09-DC4C-9C69-ED9D2EE940F7}"/>
              </a:ext>
            </a:extLst>
          </p:cNvPr>
          <p:cNvSpPr txBox="1"/>
          <p:nvPr/>
        </p:nvSpPr>
        <p:spPr>
          <a:xfrm>
            <a:off x="4737955" y="751012"/>
            <a:ext cx="1463862" cy="338554"/>
          </a:xfrm>
          <a:prstGeom prst="rect">
            <a:avLst/>
          </a:prstGeom>
          <a:noFill/>
        </p:spPr>
        <p:txBody>
          <a:bodyPr wrap="none" rtlCol="0">
            <a:spAutoFit/>
          </a:bodyPr>
          <a:lstStyle/>
          <a:p>
            <a:r>
              <a:rPr lang="pt-BR" sz="1600" dirty="0">
                <a:solidFill>
                  <a:schemeClr val="bg1"/>
                </a:solidFill>
                <a:latin typeface="Play" pitchFamily="2" charset="0"/>
              </a:rPr>
              <a:t>Scrum Master</a:t>
            </a:r>
          </a:p>
        </p:txBody>
      </p:sp>
      <p:sp>
        <p:nvSpPr>
          <p:cNvPr id="19" name="CaixaDeTexto 18">
            <a:extLst>
              <a:ext uri="{FF2B5EF4-FFF2-40B4-BE49-F238E27FC236}">
                <a16:creationId xmlns:a16="http://schemas.microsoft.com/office/drawing/2014/main" id="{1985A2F9-7E59-D94A-A788-62B74374B943}"/>
              </a:ext>
            </a:extLst>
          </p:cNvPr>
          <p:cNvSpPr txBox="1"/>
          <p:nvPr/>
        </p:nvSpPr>
        <p:spPr>
          <a:xfrm>
            <a:off x="6970203" y="1101803"/>
            <a:ext cx="1709122" cy="830997"/>
          </a:xfrm>
          <a:prstGeom prst="rect">
            <a:avLst/>
          </a:prstGeom>
          <a:noFill/>
        </p:spPr>
        <p:txBody>
          <a:bodyPr wrap="none" rtlCol="0">
            <a:spAutoFit/>
          </a:bodyPr>
          <a:lstStyle/>
          <a:p>
            <a:r>
              <a:rPr lang="pt-BR" sz="1600" dirty="0">
                <a:solidFill>
                  <a:schemeClr val="bg1"/>
                </a:solidFill>
                <a:latin typeface="Play" pitchFamily="2" charset="0"/>
              </a:rPr>
              <a:t>Daily Scrum</a:t>
            </a:r>
          </a:p>
          <a:p>
            <a:r>
              <a:rPr lang="pt-BR" sz="1600" dirty="0">
                <a:solidFill>
                  <a:schemeClr val="bg1"/>
                </a:solidFill>
                <a:latin typeface="Play" pitchFamily="2" charset="0"/>
              </a:rPr>
              <a:t>Meeting and</a:t>
            </a:r>
          </a:p>
          <a:p>
            <a:r>
              <a:rPr lang="pt-BR" sz="1600" dirty="0">
                <a:solidFill>
                  <a:schemeClr val="bg1"/>
                </a:solidFill>
                <a:latin typeface="Play" pitchFamily="2" charset="0"/>
              </a:rPr>
              <a:t>Artifacts Update</a:t>
            </a:r>
          </a:p>
        </p:txBody>
      </p:sp>
      <p:sp>
        <p:nvSpPr>
          <p:cNvPr id="20" name="CaixaDeTexto 19">
            <a:extLst>
              <a:ext uri="{FF2B5EF4-FFF2-40B4-BE49-F238E27FC236}">
                <a16:creationId xmlns:a16="http://schemas.microsoft.com/office/drawing/2014/main" id="{97A7E232-018E-6448-8FF8-1E56314627F8}"/>
              </a:ext>
            </a:extLst>
          </p:cNvPr>
          <p:cNvSpPr txBox="1"/>
          <p:nvPr/>
        </p:nvSpPr>
        <p:spPr>
          <a:xfrm>
            <a:off x="6855767" y="3354290"/>
            <a:ext cx="1582484" cy="646331"/>
          </a:xfrm>
          <a:prstGeom prst="rect">
            <a:avLst/>
          </a:prstGeom>
          <a:noFill/>
        </p:spPr>
        <p:txBody>
          <a:bodyPr wrap="square" rtlCol="0">
            <a:spAutoFit/>
          </a:bodyPr>
          <a:lstStyle/>
          <a:p>
            <a:r>
              <a:rPr lang="pt-BR" sz="1200" dirty="0">
                <a:solidFill>
                  <a:schemeClr val="bg1"/>
                </a:solidFill>
                <a:latin typeface="Play" pitchFamily="2" charset="0"/>
              </a:rPr>
              <a:t>        Potentially</a:t>
            </a:r>
          </a:p>
          <a:p>
            <a:r>
              <a:rPr lang="pt-BR" sz="1200" dirty="0">
                <a:solidFill>
                  <a:schemeClr val="bg1"/>
                </a:solidFill>
                <a:latin typeface="Play" pitchFamily="2" charset="0"/>
              </a:rPr>
              <a:t>Shippable Product</a:t>
            </a:r>
          </a:p>
          <a:p>
            <a:r>
              <a:rPr lang="pt-BR" sz="1200" dirty="0">
                <a:solidFill>
                  <a:schemeClr val="bg1"/>
                </a:solidFill>
                <a:latin typeface="Play" pitchFamily="2" charset="0"/>
              </a:rPr>
              <a:t>        Increment</a:t>
            </a:r>
          </a:p>
        </p:txBody>
      </p:sp>
      <p:sp>
        <p:nvSpPr>
          <p:cNvPr id="21" name="CaixaDeTexto 20">
            <a:extLst>
              <a:ext uri="{FF2B5EF4-FFF2-40B4-BE49-F238E27FC236}">
                <a16:creationId xmlns:a16="http://schemas.microsoft.com/office/drawing/2014/main" id="{C61D20DE-BDCF-D84F-A7CE-018FB8722193}"/>
              </a:ext>
            </a:extLst>
          </p:cNvPr>
          <p:cNvSpPr txBox="1"/>
          <p:nvPr/>
        </p:nvSpPr>
        <p:spPr>
          <a:xfrm>
            <a:off x="6808045" y="4461252"/>
            <a:ext cx="1451038" cy="338554"/>
          </a:xfrm>
          <a:prstGeom prst="rect">
            <a:avLst/>
          </a:prstGeom>
          <a:noFill/>
        </p:spPr>
        <p:txBody>
          <a:bodyPr wrap="none" rtlCol="0">
            <a:spAutoFit/>
          </a:bodyPr>
          <a:lstStyle/>
          <a:p>
            <a:r>
              <a:rPr lang="pt-BR" sz="1600" dirty="0">
                <a:solidFill>
                  <a:schemeClr val="bg1"/>
                </a:solidFill>
                <a:latin typeface="Play" pitchFamily="2" charset="0"/>
              </a:rPr>
              <a:t>Retrospective</a:t>
            </a:r>
          </a:p>
        </p:txBody>
      </p:sp>
      <p:sp>
        <p:nvSpPr>
          <p:cNvPr id="22" name="CaixaDeTexto 21">
            <a:extLst>
              <a:ext uri="{FF2B5EF4-FFF2-40B4-BE49-F238E27FC236}">
                <a16:creationId xmlns:a16="http://schemas.microsoft.com/office/drawing/2014/main" id="{7E37A8A6-9BA5-B24E-8FED-820EF4A45496}"/>
              </a:ext>
            </a:extLst>
          </p:cNvPr>
          <p:cNvSpPr txBox="1"/>
          <p:nvPr/>
        </p:nvSpPr>
        <p:spPr>
          <a:xfrm>
            <a:off x="1310253" y="751012"/>
            <a:ext cx="1965603" cy="738664"/>
          </a:xfrm>
          <a:prstGeom prst="rect">
            <a:avLst/>
          </a:prstGeom>
          <a:noFill/>
        </p:spPr>
        <p:txBody>
          <a:bodyPr wrap="none" rtlCol="0">
            <a:spAutoFit/>
          </a:bodyPr>
          <a:lstStyle/>
          <a:p>
            <a:r>
              <a:rPr lang="pt-BR" dirty="0">
                <a:solidFill>
                  <a:schemeClr val="bg1"/>
                </a:solidFill>
                <a:latin typeface="Play" pitchFamily="2" charset="0"/>
              </a:rPr>
              <a:t>Input from End-Users,</a:t>
            </a:r>
          </a:p>
          <a:p>
            <a:r>
              <a:rPr lang="pt-BR" dirty="0">
                <a:solidFill>
                  <a:schemeClr val="bg1"/>
                </a:solidFill>
                <a:latin typeface="Play" pitchFamily="2" charset="0"/>
              </a:rPr>
              <a:t>Customers, Team and</a:t>
            </a:r>
          </a:p>
          <a:p>
            <a:r>
              <a:rPr lang="pt-BR" dirty="0">
                <a:solidFill>
                  <a:schemeClr val="bg1"/>
                </a:solidFill>
                <a:latin typeface="Play" pitchFamily="2" charset="0"/>
              </a:rPr>
              <a:t>Other Stakeholders</a:t>
            </a:r>
          </a:p>
        </p:txBody>
      </p:sp>
      <p:sp>
        <p:nvSpPr>
          <p:cNvPr id="23" name="CaixaDeTexto 22">
            <a:extLst>
              <a:ext uri="{FF2B5EF4-FFF2-40B4-BE49-F238E27FC236}">
                <a16:creationId xmlns:a16="http://schemas.microsoft.com/office/drawing/2014/main" id="{6ECA9F2A-C5DF-4B4A-9FE8-105EC2C3652C}"/>
              </a:ext>
            </a:extLst>
          </p:cNvPr>
          <p:cNvSpPr txBox="1"/>
          <p:nvPr/>
        </p:nvSpPr>
        <p:spPr>
          <a:xfrm>
            <a:off x="3631313" y="920289"/>
            <a:ext cx="1268296" cy="830997"/>
          </a:xfrm>
          <a:prstGeom prst="rect">
            <a:avLst/>
          </a:prstGeom>
          <a:noFill/>
        </p:spPr>
        <p:txBody>
          <a:bodyPr wrap="none" rtlCol="0">
            <a:spAutoFit/>
          </a:bodyPr>
          <a:lstStyle/>
          <a:p>
            <a:r>
              <a:rPr lang="pt-BR" sz="1600" dirty="0">
                <a:solidFill>
                  <a:schemeClr val="bg1"/>
                </a:solidFill>
                <a:latin typeface="Play" pitchFamily="2" charset="0"/>
              </a:rPr>
              <a:t>Product</a:t>
            </a:r>
          </a:p>
          <a:p>
            <a:r>
              <a:rPr lang="pt-BR" sz="1600" dirty="0">
                <a:solidFill>
                  <a:schemeClr val="bg1"/>
                </a:solidFill>
                <a:latin typeface="Play" pitchFamily="2" charset="0"/>
              </a:rPr>
              <a:t>Backlog</a:t>
            </a:r>
          </a:p>
          <a:p>
            <a:r>
              <a:rPr lang="pt-BR" sz="1600" dirty="0">
                <a:solidFill>
                  <a:schemeClr val="bg1"/>
                </a:solidFill>
                <a:latin typeface="Play" pitchFamily="2" charset="0"/>
              </a:rPr>
              <a:t>Refinement</a:t>
            </a:r>
          </a:p>
        </p:txBody>
      </p:sp>
      <p:sp>
        <p:nvSpPr>
          <p:cNvPr id="24" name="CaixaDeTexto 23">
            <a:extLst>
              <a:ext uri="{FF2B5EF4-FFF2-40B4-BE49-F238E27FC236}">
                <a16:creationId xmlns:a16="http://schemas.microsoft.com/office/drawing/2014/main" id="{606FFD5B-E3DE-0245-9719-59ADBD14D078}"/>
              </a:ext>
            </a:extLst>
          </p:cNvPr>
          <p:cNvSpPr txBox="1"/>
          <p:nvPr/>
        </p:nvSpPr>
        <p:spPr>
          <a:xfrm>
            <a:off x="5094741" y="2245867"/>
            <a:ext cx="1164101" cy="338554"/>
          </a:xfrm>
          <a:prstGeom prst="rect">
            <a:avLst/>
          </a:prstGeom>
          <a:noFill/>
        </p:spPr>
        <p:txBody>
          <a:bodyPr wrap="none" rtlCol="0">
            <a:spAutoFit/>
          </a:bodyPr>
          <a:lstStyle/>
          <a:p>
            <a:r>
              <a:rPr lang="pt-BR" sz="1600" dirty="0">
                <a:solidFill>
                  <a:schemeClr val="bg1"/>
                </a:solidFill>
                <a:latin typeface="Play" pitchFamily="2" charset="0"/>
              </a:rPr>
              <a:t>1-4 Weeks</a:t>
            </a:r>
          </a:p>
        </p:txBody>
      </p:sp>
      <p:sp>
        <p:nvSpPr>
          <p:cNvPr id="25" name="CaixaDeTexto 24">
            <a:extLst>
              <a:ext uri="{FF2B5EF4-FFF2-40B4-BE49-F238E27FC236}">
                <a16:creationId xmlns:a16="http://schemas.microsoft.com/office/drawing/2014/main" id="{E4C2D3EA-F895-DB49-AD5B-B2F35DA6155A}"/>
              </a:ext>
            </a:extLst>
          </p:cNvPr>
          <p:cNvSpPr txBox="1"/>
          <p:nvPr/>
        </p:nvSpPr>
        <p:spPr>
          <a:xfrm>
            <a:off x="3837117" y="3559324"/>
            <a:ext cx="904415" cy="584775"/>
          </a:xfrm>
          <a:prstGeom prst="rect">
            <a:avLst/>
          </a:prstGeom>
          <a:noFill/>
        </p:spPr>
        <p:txBody>
          <a:bodyPr wrap="none" rtlCol="0">
            <a:spAutoFit/>
          </a:bodyPr>
          <a:lstStyle/>
          <a:p>
            <a:r>
              <a:rPr lang="pt-BR" sz="1600" dirty="0">
                <a:solidFill>
                  <a:schemeClr val="bg1"/>
                </a:solidFill>
                <a:latin typeface="Play" pitchFamily="2" charset="0"/>
              </a:rPr>
              <a:t>Sprint</a:t>
            </a:r>
          </a:p>
          <a:p>
            <a:r>
              <a:rPr lang="pt-BR" sz="1600" dirty="0">
                <a:solidFill>
                  <a:schemeClr val="bg1"/>
                </a:solidFill>
                <a:latin typeface="Play" pitchFamily="2" charset="0"/>
              </a:rPr>
              <a:t>Backlog</a:t>
            </a:r>
          </a:p>
        </p:txBody>
      </p:sp>
    </p:spTree>
    <p:extLst>
      <p:ext uri="{BB962C8B-B14F-4D97-AF65-F5344CB8AC3E}">
        <p14:creationId xmlns:p14="http://schemas.microsoft.com/office/powerpoint/2010/main" val="4107971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2BCA264-65CC-DD4C-9CB1-6E5D93F048A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t>51</a:t>
            </a:fld>
            <a:endParaRPr lang="pt-BR"/>
          </a:p>
        </p:txBody>
      </p:sp>
      <p:sp>
        <p:nvSpPr>
          <p:cNvPr id="3" name="CaixaDeTexto 2">
            <a:extLst>
              <a:ext uri="{FF2B5EF4-FFF2-40B4-BE49-F238E27FC236}">
                <a16:creationId xmlns:a16="http://schemas.microsoft.com/office/drawing/2014/main" id="{C13A758C-C01B-5943-86C0-97965324E998}"/>
              </a:ext>
            </a:extLst>
          </p:cNvPr>
          <p:cNvSpPr txBox="1"/>
          <p:nvPr/>
        </p:nvSpPr>
        <p:spPr>
          <a:xfrm>
            <a:off x="2087724" y="627534"/>
            <a:ext cx="4968552" cy="954107"/>
          </a:xfrm>
          <a:prstGeom prst="rect">
            <a:avLst/>
          </a:prstGeom>
          <a:noFill/>
        </p:spPr>
        <p:txBody>
          <a:bodyPr wrap="square" rtlCol="0">
            <a:spAutoFit/>
          </a:bodyPr>
          <a:lstStyle/>
          <a:p>
            <a:pPr algn="just"/>
            <a:r>
              <a:rPr lang="pt-BR" sz="2800" b="1" dirty="0">
                <a:solidFill>
                  <a:schemeClr val="bg1"/>
                </a:solidFill>
                <a:latin typeface="Play" pitchFamily="2" charset="0"/>
              </a:rPr>
              <a:t>Vídeo e Arquivos podem ser encontrados no Link abaixo</a:t>
            </a:r>
          </a:p>
        </p:txBody>
      </p:sp>
      <p:sp>
        <p:nvSpPr>
          <p:cNvPr id="4" name="CaixaDeTexto 3">
            <a:extLst>
              <a:ext uri="{FF2B5EF4-FFF2-40B4-BE49-F238E27FC236}">
                <a16:creationId xmlns:a16="http://schemas.microsoft.com/office/drawing/2014/main" id="{2813E61B-3EF2-9249-A503-1C14C99E7E47}"/>
              </a:ext>
            </a:extLst>
          </p:cNvPr>
          <p:cNvSpPr txBox="1"/>
          <p:nvPr/>
        </p:nvSpPr>
        <p:spPr>
          <a:xfrm>
            <a:off x="1583668" y="2571750"/>
            <a:ext cx="5976664" cy="769441"/>
          </a:xfrm>
          <a:prstGeom prst="rect">
            <a:avLst/>
          </a:prstGeom>
          <a:noFill/>
        </p:spPr>
        <p:txBody>
          <a:bodyPr wrap="square" rtlCol="0">
            <a:spAutoFit/>
          </a:bodyPr>
          <a:lstStyle/>
          <a:p>
            <a:r>
              <a:rPr lang="pt-BR" sz="4400" dirty="0">
                <a:solidFill>
                  <a:schemeClr val="bg1"/>
                </a:solidFill>
                <a:latin typeface="Play" pitchFamily="2" charset="0"/>
              </a:rPr>
              <a:t>https://goo.gl/2qo1Ud</a:t>
            </a:r>
          </a:p>
        </p:txBody>
      </p:sp>
      <p:pic>
        <p:nvPicPr>
          <p:cNvPr id="6" name="Gráfico 5" descr="Baixar da nuvem">
            <a:extLst>
              <a:ext uri="{FF2B5EF4-FFF2-40B4-BE49-F238E27FC236}">
                <a16:creationId xmlns:a16="http://schemas.microsoft.com/office/drawing/2014/main" id="{04C9B197-B034-BB49-A50F-0744660020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4957" y="2550966"/>
            <a:ext cx="938711" cy="938711"/>
          </a:xfrm>
          <a:prstGeom prst="rect">
            <a:avLst/>
          </a:prstGeom>
        </p:spPr>
      </p:pic>
      <p:pic>
        <p:nvPicPr>
          <p:cNvPr id="8" name="Gráfico 7" descr="Seta de Linha: curva no sentido horário">
            <a:extLst>
              <a:ext uri="{FF2B5EF4-FFF2-40B4-BE49-F238E27FC236}">
                <a16:creationId xmlns:a16="http://schemas.microsoft.com/office/drawing/2014/main" id="{C47D3C60-963F-6844-9024-901D0FCFD6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4141285" y="1646958"/>
            <a:ext cx="914400" cy="914400"/>
          </a:xfrm>
          <a:prstGeom prst="rect">
            <a:avLst/>
          </a:prstGeom>
        </p:spPr>
      </p:pic>
    </p:spTree>
    <p:extLst>
      <p:ext uri="{BB962C8B-B14F-4D97-AF65-F5344CB8AC3E}">
        <p14:creationId xmlns:p14="http://schemas.microsoft.com/office/powerpoint/2010/main" val="29274446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F419C5-8A9F-2346-A44A-5BC49B059DB3}"/>
              </a:ext>
            </a:extLst>
          </p:cNvPr>
          <p:cNvSpPr>
            <a:spLocks noGrp="1"/>
          </p:cNvSpPr>
          <p:nvPr>
            <p:ph type="title"/>
          </p:nvPr>
        </p:nvSpPr>
        <p:spPr>
          <a:xfrm>
            <a:off x="1732700" y="843558"/>
            <a:ext cx="6511708" cy="645300"/>
          </a:xfrm>
        </p:spPr>
        <p:txBody>
          <a:bodyPr/>
          <a:lstStyle/>
          <a:p>
            <a:r>
              <a:rPr lang="en" cap="all" dirty="0">
                <a:latin typeface="Play" pitchFamily="2" charset="0"/>
                <a:ea typeface="Yu Mincho Light" pitchFamily="18" charset="-128"/>
              </a:rPr>
              <a:t>ANÁLISE DO VÍDEO</a:t>
            </a:r>
            <a:endParaRPr lang="pt-BR" dirty="0"/>
          </a:p>
        </p:txBody>
      </p:sp>
      <p:sp>
        <p:nvSpPr>
          <p:cNvPr id="3" name="Espaço Reservado para Texto 2">
            <a:extLst>
              <a:ext uri="{FF2B5EF4-FFF2-40B4-BE49-F238E27FC236}">
                <a16:creationId xmlns:a16="http://schemas.microsoft.com/office/drawing/2014/main" id="{46706FC9-CF87-0149-8875-B0814EC6D8AD}"/>
              </a:ext>
            </a:extLst>
          </p:cNvPr>
          <p:cNvSpPr>
            <a:spLocks noGrp="1"/>
          </p:cNvSpPr>
          <p:nvPr>
            <p:ph type="body" idx="1"/>
          </p:nvPr>
        </p:nvSpPr>
        <p:spPr>
          <a:xfrm>
            <a:off x="1732700" y="2067694"/>
            <a:ext cx="5431588" cy="2610608"/>
          </a:xfrm>
        </p:spPr>
        <p:txBody>
          <a:bodyPr/>
          <a:lstStyle/>
          <a:p>
            <a:r>
              <a:rPr lang="pt-BR" sz="2000" dirty="0">
                <a:latin typeface="Play" pitchFamily="2" charset="0"/>
              </a:rPr>
              <a:t>Falta de comunicação entre equipe;</a:t>
            </a:r>
          </a:p>
          <a:p>
            <a:r>
              <a:rPr lang="pt-BR" sz="2000" dirty="0">
                <a:latin typeface="Play" pitchFamily="2" charset="0"/>
              </a:rPr>
              <a:t>Processos internos não gerenciados;</a:t>
            </a:r>
          </a:p>
          <a:p>
            <a:r>
              <a:rPr lang="pt-BR" sz="2000" dirty="0">
                <a:latin typeface="Play" pitchFamily="2" charset="0"/>
              </a:rPr>
              <a:t>Equipe sem objetivo corporativo;</a:t>
            </a:r>
          </a:p>
          <a:p>
            <a:r>
              <a:rPr lang="pt-BR" sz="2000" dirty="0">
                <a:latin typeface="Play" pitchFamily="2" charset="0"/>
              </a:rPr>
              <a:t>Recursos gastos de maneira errada;</a:t>
            </a:r>
          </a:p>
          <a:p>
            <a:r>
              <a:rPr lang="pt-BR" sz="2000" dirty="0">
                <a:latin typeface="Play" pitchFamily="2" charset="0"/>
              </a:rPr>
              <a:t>Horas perdidas com trabalho duplicado;</a:t>
            </a:r>
          </a:p>
          <a:p>
            <a:r>
              <a:rPr lang="pt-BR" sz="2000" dirty="0">
                <a:latin typeface="Play" pitchFamily="2" charset="0"/>
              </a:rPr>
              <a:t>Retrabalho e ineficiência constante.</a:t>
            </a:r>
          </a:p>
        </p:txBody>
      </p:sp>
      <p:sp>
        <p:nvSpPr>
          <p:cNvPr id="4" name="Espaço Reservado para Número de Slide 3">
            <a:extLst>
              <a:ext uri="{FF2B5EF4-FFF2-40B4-BE49-F238E27FC236}">
                <a16:creationId xmlns:a16="http://schemas.microsoft.com/office/drawing/2014/main" id="{A2A24781-F6A4-6C48-ACC0-BE9522399D8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52</a:t>
            </a:fld>
            <a:endParaRPr lang="pt-BR" dirty="0">
              <a:latin typeface="Play" pitchFamily="2" charset="0"/>
            </a:endParaRPr>
          </a:p>
        </p:txBody>
      </p:sp>
    </p:spTree>
    <p:extLst>
      <p:ext uri="{BB962C8B-B14F-4D97-AF65-F5344CB8AC3E}">
        <p14:creationId xmlns:p14="http://schemas.microsoft.com/office/powerpoint/2010/main" val="470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200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3000"/>
                            </p:stCondLst>
                            <p:childTnLst>
                              <p:par>
                                <p:cTn id="15" presetID="2" presetClass="entr" presetSubtype="4" fill="hold" grpId="0" nodeType="afterEffect">
                                  <p:stCondLst>
                                    <p:cond delay="200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5500"/>
                            </p:stCondLst>
                            <p:childTnLst>
                              <p:par>
                                <p:cTn id="20" presetID="2" presetClass="entr" presetSubtype="4" fill="hold" grpId="0" nodeType="afterEffect">
                                  <p:stCondLst>
                                    <p:cond delay="200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grpId="0" nodeType="afterEffect">
                                  <p:stCondLst>
                                    <p:cond delay="200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500"/>
                            </p:stCondLst>
                            <p:childTnLst>
                              <p:par>
                                <p:cTn id="30" presetID="2" presetClass="entr" presetSubtype="4" fill="hold" grpId="0" nodeType="afterEffect">
                                  <p:stCondLst>
                                    <p:cond delay="200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53</a:t>
            </a:fld>
            <a:endParaRPr lang="pt-BR" dirty="0">
              <a:latin typeface="Play" pitchFamily="2" charset="0"/>
            </a:endParaRPr>
          </a:p>
        </p:txBody>
      </p:sp>
      <p:pic>
        <p:nvPicPr>
          <p:cNvPr id="12" name="Imagem 11" descr="Uma imagem contendo texto&#10;&#10;&#10;&#10;Descrição gerada automaticamente">
            <a:extLst>
              <a:ext uri="{FF2B5EF4-FFF2-40B4-BE49-F238E27FC236}">
                <a16:creationId xmlns:a16="http://schemas.microsoft.com/office/drawing/2014/main" id="{36321BC2-61AB-C94B-821B-80160FEFE21C}"/>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118580" y="194826"/>
            <a:ext cx="6906839" cy="4753848"/>
          </a:xfrm>
          <a:prstGeom prst="snip2DiagRect">
            <a:avLst>
              <a:gd name="adj1" fmla="val 17278"/>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4191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Left)">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5"/>
          <p:cNvSpPr/>
          <p:nvPr/>
        </p:nvSpPr>
        <p:spPr>
          <a:xfrm>
            <a:off x="1053600" y="533300"/>
            <a:ext cx="1855800" cy="21429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r>
              <a:rPr lang="pt-BR" sz="3200" b="0" i="0" u="none" strike="noStrike" cap="none" dirty="0">
                <a:solidFill>
                  <a:srgbClr val="FFFFFF"/>
                </a:solidFill>
                <a:latin typeface="Play" pitchFamily="2" charset="0"/>
                <a:ea typeface="Helvetica Neue"/>
                <a:cs typeface="Helvetica Neue"/>
                <a:sym typeface="Helvetica Neue"/>
              </a:rPr>
              <a:t>FIM</a:t>
            </a:r>
            <a:endParaRPr sz="3200" b="0" i="0" u="none" strike="noStrike" cap="none" dirty="0">
              <a:solidFill>
                <a:srgbClr val="FFFFFF"/>
              </a:solidFill>
              <a:latin typeface="Play" pitchFamily="2" charset="0"/>
              <a:ea typeface="Helvetica Neue"/>
              <a:cs typeface="Helvetica Neue"/>
              <a:sym typeface="Helvetica Neue"/>
            </a:endParaRPr>
          </a:p>
        </p:txBody>
      </p:sp>
      <p:sp>
        <p:nvSpPr>
          <p:cNvPr id="573" name="Google Shape;573;p35"/>
          <p:cNvSpPr txBox="1">
            <a:spLocks noGrp="1"/>
          </p:cNvSpPr>
          <p:nvPr>
            <p:ph type="ctrTitle" idx="4294967295"/>
          </p:nvPr>
        </p:nvSpPr>
        <p:spPr>
          <a:xfrm>
            <a:off x="3057705" y="403838"/>
            <a:ext cx="5834775"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000" cap="all" dirty="0">
                <a:latin typeface="Play" pitchFamily="2" charset="0"/>
                <a:ea typeface="Yu Mincho Light" pitchFamily="18" charset="-128"/>
              </a:rPr>
              <a:t>Obrigado!</a:t>
            </a:r>
            <a:endParaRPr sz="8000" cap="all" dirty="0">
              <a:latin typeface="Play" pitchFamily="2" charset="0"/>
              <a:ea typeface="Yu Mincho Light" pitchFamily="18" charset="-128"/>
            </a:endParaRPr>
          </a:p>
        </p:txBody>
      </p:sp>
      <p:sp>
        <p:nvSpPr>
          <p:cNvPr id="574" name="Google Shape;574;p35"/>
          <p:cNvSpPr txBox="1">
            <a:spLocks noGrp="1"/>
          </p:cNvSpPr>
          <p:nvPr>
            <p:ph type="body" idx="4294967295"/>
          </p:nvPr>
        </p:nvSpPr>
        <p:spPr>
          <a:xfrm>
            <a:off x="3052950" y="1633303"/>
            <a:ext cx="5464124" cy="87119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sz="3600" b="1" cap="all" dirty="0">
                <a:latin typeface="Play" pitchFamily="2" charset="0"/>
              </a:rPr>
              <a:t>Alguma pergunta?</a:t>
            </a:r>
            <a:endParaRPr cap="all" dirty="0">
              <a:latin typeface="Play" pitchFamily="2" charset="0"/>
            </a:endParaRPr>
          </a:p>
        </p:txBody>
      </p:sp>
      <p:sp>
        <p:nvSpPr>
          <p:cNvPr id="576" name="Google Shape;576;p3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latin typeface="Play" pitchFamily="2" charset="0"/>
              </a:rPr>
              <a:t>54</a:t>
            </a:fld>
            <a:endParaRPr dirty="0">
              <a:latin typeface="Play" pitchFamily="2" charset="0"/>
            </a:endParaRPr>
          </a:p>
        </p:txBody>
      </p:sp>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4323" y="2715766"/>
            <a:ext cx="4255354" cy="220951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17"/>
          <p:cNvSpPr txBox="1">
            <a:spLocks noGrp="1"/>
          </p:cNvSpPr>
          <p:nvPr>
            <p:ph type="ctrTitle" idx="4294967295"/>
          </p:nvPr>
        </p:nvSpPr>
        <p:spPr>
          <a:xfrm>
            <a:off x="1403648" y="660073"/>
            <a:ext cx="5577949" cy="792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cap="all" dirty="0">
                <a:latin typeface="Play" pitchFamily="2" charset="0"/>
                <a:ea typeface="Yu Mincho Light" pitchFamily="18" charset="-128"/>
              </a:rPr>
              <a:t>Descrição</a:t>
            </a:r>
          </a:p>
        </p:txBody>
      </p:sp>
      <p:sp>
        <p:nvSpPr>
          <p:cNvPr id="381" name="Google Shape;381;p17"/>
          <p:cNvSpPr txBox="1">
            <a:spLocks noGrp="1"/>
          </p:cNvSpPr>
          <p:nvPr>
            <p:ph type="subTitle" idx="4294967295"/>
          </p:nvPr>
        </p:nvSpPr>
        <p:spPr>
          <a:xfrm>
            <a:off x="1093397" y="1689181"/>
            <a:ext cx="4054667" cy="2670515"/>
          </a:xfrm>
          <a:prstGeom prst="rect">
            <a:avLst/>
          </a:prstGeom>
        </p:spPr>
        <p:txBody>
          <a:bodyPr spcFirstLastPara="1" wrap="square" lIns="91425" tIns="91425" rIns="91425" bIns="91425" anchor="t" anchorCtr="0">
            <a:noAutofit/>
          </a:bodyPr>
          <a:lstStyle/>
          <a:p>
            <a:pPr marL="139700" indent="0" algn="just">
              <a:buNone/>
            </a:pPr>
            <a:r>
              <a:rPr lang="pt-BR" sz="2000" dirty="0">
                <a:latin typeface="Play" pitchFamily="2" charset="0"/>
              </a:rPr>
              <a:t>Um método ágil, é uma ferramenta de simplificação de processos complexos, tendo como principal aplicação a utilização de frameworks (ferramentas de trabalho), como SCRUM, Kanban, XP, LEAN, FDD, entre outros.</a:t>
            </a:r>
          </a:p>
        </p:txBody>
      </p:sp>
      <p:sp>
        <p:nvSpPr>
          <p:cNvPr id="393" name="Google Shape;393;p1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latin typeface="Play" pitchFamily="2" charset="0"/>
              </a:rPr>
              <a:t>6</a:t>
            </a:fld>
            <a:endParaRPr dirty="0">
              <a:latin typeface="Play" pitchFamily="2" charset="0"/>
            </a:endParaRPr>
          </a:p>
        </p:txBody>
      </p:sp>
      <p:pic>
        <p:nvPicPr>
          <p:cNvPr id="17" name="Espaço Reservado para Conteúdo 5">
            <a:extLst>
              <a:ext uri="{FF2B5EF4-FFF2-40B4-BE49-F238E27FC236}">
                <a16:creationId xmlns:a16="http://schemas.microsoft.com/office/drawing/2014/main" id="{7125B4D4-D50D-2F43-BF03-61F443112908}"/>
              </a:ext>
            </a:extLst>
          </p:cNvPr>
          <p:cNvPicPr>
            <a:picLocks noChangeAspect="1"/>
          </p:cNvPicPr>
          <p:nvPr/>
        </p:nvPicPr>
        <p:blipFill>
          <a:blip r:embed="rId3"/>
          <a:stretch>
            <a:fillRect/>
          </a:stretch>
        </p:blipFill>
        <p:spPr>
          <a:xfrm>
            <a:off x="5330792" y="1689180"/>
            <a:ext cx="2719811" cy="2670515"/>
          </a:xfrm>
          <a:prstGeom prst="rect">
            <a:avLst/>
          </a:prstGeom>
        </p:spPr>
      </p:pic>
      <p:sp>
        <p:nvSpPr>
          <p:cNvPr id="18" name="Google Shape;811;p38"/>
          <p:cNvSpPr/>
          <p:nvPr/>
        </p:nvSpPr>
        <p:spPr>
          <a:xfrm>
            <a:off x="589341" y="404388"/>
            <a:ext cx="504056" cy="496304"/>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anim calcmode="lin" valueType="num">
                                      <p:cBhvr>
                                        <p:cTn id="8" dur="2000" fill="hold"/>
                                        <p:tgtEl>
                                          <p:spTgt spid="17"/>
                                        </p:tgtEl>
                                        <p:attrNameLst>
                                          <p:attrName>style.rotation</p:attrName>
                                        </p:attrNameLst>
                                      </p:cBhvr>
                                      <p:tavLst>
                                        <p:tav tm="0">
                                          <p:val>
                                            <p:fltVal val="720"/>
                                          </p:val>
                                        </p:tav>
                                        <p:tav tm="100000">
                                          <p:val>
                                            <p:fltVal val="0"/>
                                          </p:val>
                                        </p:tav>
                                      </p:tavLst>
                                    </p:anim>
                                    <p:anim calcmode="lin" valueType="num">
                                      <p:cBhvr>
                                        <p:cTn id="9" dur="2000" fill="hold"/>
                                        <p:tgtEl>
                                          <p:spTgt spid="17"/>
                                        </p:tgtEl>
                                        <p:attrNameLst>
                                          <p:attrName>ppt_h</p:attrName>
                                        </p:attrNameLst>
                                      </p:cBhvr>
                                      <p:tavLst>
                                        <p:tav tm="0">
                                          <p:val>
                                            <p:fltVal val="0"/>
                                          </p:val>
                                        </p:tav>
                                        <p:tav tm="100000">
                                          <p:val>
                                            <p:strVal val="#ppt_h"/>
                                          </p:val>
                                        </p:tav>
                                      </p:tavLst>
                                    </p:anim>
                                    <p:anim calcmode="lin" valueType="num">
                                      <p:cBhvr>
                                        <p:cTn id="10" dur="2000" fill="hold"/>
                                        <p:tgtEl>
                                          <p:spTgt spid="17"/>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1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411760" y="1995686"/>
            <a:ext cx="7200800" cy="89986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4000" cap="all" dirty="0">
                <a:latin typeface="Play" pitchFamily="2" charset="0"/>
                <a:ea typeface="Yu Mincho Light" pitchFamily="18" charset="-128"/>
              </a:rPr>
              <a:t>Entendendo</a:t>
            </a:r>
            <a:r>
              <a:rPr lang="en" sz="4000" cap="all" dirty="0">
                <a:latin typeface="Play" pitchFamily="2" charset="0"/>
                <a:ea typeface="Yu Mincho Light" pitchFamily="18" charset="-128"/>
              </a:rPr>
              <a:t> o </a:t>
            </a:r>
            <a:r>
              <a:rPr lang="pt-BR" sz="4000" cap="all" dirty="0">
                <a:latin typeface="Play" pitchFamily="2" charset="0"/>
                <a:ea typeface="Yu Mincho Light" pitchFamily="18" charset="-128"/>
              </a:rPr>
              <a:t>Problema</a:t>
            </a:r>
          </a:p>
        </p:txBody>
      </p:sp>
      <p:sp>
        <p:nvSpPr>
          <p:cNvPr id="360" name="Google Shape;360;p14"/>
          <p:cNvSpPr txBox="1">
            <a:spLocks noGrp="1"/>
          </p:cNvSpPr>
          <p:nvPr>
            <p:ph type="subTitle" idx="1"/>
          </p:nvPr>
        </p:nvSpPr>
        <p:spPr>
          <a:xfrm>
            <a:off x="2476575" y="2779475"/>
            <a:ext cx="5696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000" dirty="0">
                <a:latin typeface="Play" pitchFamily="2" charset="0"/>
              </a:rPr>
              <a:t>Onde tudo começou...</a:t>
            </a:r>
            <a:endParaRPr sz="2000" dirty="0">
              <a:latin typeface="Play" pitchFamily="2" charset="0"/>
            </a:endParaRPr>
          </a:p>
        </p:txBody>
      </p:sp>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solidFill>
                  <a:srgbClr val="FFFFFF"/>
                </a:solidFill>
                <a:latin typeface="Play" pitchFamily="2" charset="0"/>
                <a:sym typeface="Nixie One"/>
              </a:rPr>
              <a:t>2</a:t>
            </a:r>
            <a:endParaRPr b="1" dirty="0">
              <a:solidFill>
                <a:srgbClr val="FFFFFF"/>
              </a:solidFill>
              <a:latin typeface="Play" pitchFamily="2" charset="0"/>
            </a:endParaRPr>
          </a:p>
        </p:txBody>
      </p:sp>
    </p:spTree>
    <p:extLst>
      <p:ext uri="{BB962C8B-B14F-4D97-AF65-F5344CB8AC3E}">
        <p14:creationId xmlns:p14="http://schemas.microsoft.com/office/powerpoint/2010/main" val="417636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a:off x="1732700" y="843558"/>
            <a:ext cx="7200800" cy="6732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cap="all" dirty="0">
                <a:latin typeface="Play" pitchFamily="2" charset="0"/>
                <a:ea typeface="Yu Mincho Light" pitchFamily="18" charset="-128"/>
              </a:rPr>
              <a:t>Problemas</a:t>
            </a:r>
            <a:r>
              <a:rPr lang="en" cap="all" dirty="0">
                <a:latin typeface="Play" pitchFamily="2" charset="0"/>
                <a:ea typeface="Yu Mincho Light" pitchFamily="18" charset="-128"/>
              </a:rPr>
              <a:t> </a:t>
            </a:r>
            <a:r>
              <a:rPr lang="pt-BR" cap="all" dirty="0">
                <a:latin typeface="Play" pitchFamily="2" charset="0"/>
                <a:ea typeface="Yu Mincho Light" pitchFamily="18" charset="-128"/>
              </a:rPr>
              <a:t>constatados</a:t>
            </a:r>
          </a:p>
        </p:txBody>
      </p:sp>
      <p:sp>
        <p:nvSpPr>
          <p:cNvPr id="374" name="Google Shape;374;p1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latin typeface="Play" pitchFamily="2" charset="0"/>
              </a:rPr>
              <a:t>8</a:t>
            </a:fld>
            <a:endParaRPr dirty="0">
              <a:latin typeface="Play" pitchFamily="2" charset="0"/>
            </a:endParaRPr>
          </a:p>
        </p:txBody>
      </p:sp>
      <p:sp>
        <p:nvSpPr>
          <p:cNvPr id="5" name="Google Shape;352;p13">
            <a:extLst>
              <a:ext uri="{FF2B5EF4-FFF2-40B4-BE49-F238E27FC236}">
                <a16:creationId xmlns:a16="http://schemas.microsoft.com/office/drawing/2014/main" id="{4B6B67C3-1837-A64C-9312-C0FB5158E3D6}"/>
              </a:ext>
            </a:extLst>
          </p:cNvPr>
          <p:cNvSpPr txBox="1">
            <a:spLocks/>
          </p:cNvSpPr>
          <p:nvPr/>
        </p:nvSpPr>
        <p:spPr>
          <a:xfrm>
            <a:off x="1475656" y="1779662"/>
            <a:ext cx="5904656" cy="7200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lvl="0" algn="just"/>
            <a:r>
              <a:rPr lang="pt-BR" sz="1800" dirty="0">
                <a:latin typeface="Play" pitchFamily="2" charset="0"/>
              </a:rPr>
              <a:t>Cronogramas e prazos não atendidos (atrasos e insatisfação);</a:t>
            </a:r>
          </a:p>
        </p:txBody>
      </p:sp>
      <p:sp>
        <p:nvSpPr>
          <p:cNvPr id="6" name="Google Shape;352;p13">
            <a:extLst>
              <a:ext uri="{FF2B5EF4-FFF2-40B4-BE49-F238E27FC236}">
                <a16:creationId xmlns:a16="http://schemas.microsoft.com/office/drawing/2014/main" id="{496446BD-30A1-A343-8E9B-CC80647A2058}"/>
              </a:ext>
            </a:extLst>
          </p:cNvPr>
          <p:cNvSpPr txBox="1">
            <a:spLocks/>
          </p:cNvSpPr>
          <p:nvPr/>
        </p:nvSpPr>
        <p:spPr>
          <a:xfrm>
            <a:off x="1475656" y="2499742"/>
            <a:ext cx="5904656" cy="7200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lvl="0" algn="just"/>
            <a:r>
              <a:rPr lang="pt-BR" sz="1800" dirty="0">
                <a:latin typeface="Play" pitchFamily="2" charset="0"/>
              </a:rPr>
              <a:t>Projetos abandonados por dificuldades e complexidade; </a:t>
            </a:r>
          </a:p>
        </p:txBody>
      </p:sp>
      <p:sp>
        <p:nvSpPr>
          <p:cNvPr id="7" name="Google Shape;352;p13">
            <a:extLst>
              <a:ext uri="{FF2B5EF4-FFF2-40B4-BE49-F238E27FC236}">
                <a16:creationId xmlns:a16="http://schemas.microsoft.com/office/drawing/2014/main" id="{B770A641-1277-594A-8AEC-CC98B4EBB570}"/>
              </a:ext>
            </a:extLst>
          </p:cNvPr>
          <p:cNvSpPr txBox="1">
            <a:spLocks/>
          </p:cNvSpPr>
          <p:nvPr/>
        </p:nvSpPr>
        <p:spPr>
          <a:xfrm>
            <a:off x="1475656" y="3219822"/>
            <a:ext cx="5904656" cy="7200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lvl="0" algn="just"/>
            <a:r>
              <a:rPr lang="pt-BR" sz="1800" dirty="0">
                <a:latin typeface="Play" pitchFamily="2" charset="0"/>
              </a:rPr>
              <a:t>Softwares e sistemas obsoletos que não atendem ao esperado; </a:t>
            </a:r>
          </a:p>
        </p:txBody>
      </p:sp>
      <p:sp>
        <p:nvSpPr>
          <p:cNvPr id="8" name="Google Shape;352;p13">
            <a:extLst>
              <a:ext uri="{FF2B5EF4-FFF2-40B4-BE49-F238E27FC236}">
                <a16:creationId xmlns:a16="http://schemas.microsoft.com/office/drawing/2014/main" id="{BBAB883B-7540-E948-9FA0-3C89AF15021A}"/>
              </a:ext>
            </a:extLst>
          </p:cNvPr>
          <p:cNvSpPr txBox="1">
            <a:spLocks/>
          </p:cNvSpPr>
          <p:nvPr/>
        </p:nvSpPr>
        <p:spPr>
          <a:xfrm>
            <a:off x="1476282" y="3939902"/>
            <a:ext cx="5904127" cy="7200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lvl="0" algn="just"/>
            <a:r>
              <a:rPr lang="pt-BR" sz="1800" dirty="0">
                <a:latin typeface="Play" pitchFamily="2" charset="0"/>
              </a:rPr>
              <a:t>Time ocioso e perdendo tempo com tarefas desnecessárias;</a:t>
            </a:r>
          </a:p>
        </p:txBody>
      </p:sp>
    </p:spTree>
    <p:extLst>
      <p:ext uri="{BB962C8B-B14F-4D97-AF65-F5344CB8AC3E}">
        <p14:creationId xmlns:p14="http://schemas.microsoft.com/office/powerpoint/2010/main" val="3113780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743200" y="1735750"/>
            <a:ext cx="5638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4000" dirty="0">
                <a:latin typeface="Play" pitchFamily="2" charset="0"/>
                <a:ea typeface="Yu Mincho Light" pitchFamily="18" charset="-128"/>
              </a:rPr>
              <a:t>METODOLOGIAS ÁGEIS</a:t>
            </a:r>
          </a:p>
        </p:txBody>
      </p:sp>
      <p:sp>
        <p:nvSpPr>
          <p:cNvPr id="360" name="Google Shape;360;p14"/>
          <p:cNvSpPr txBox="1">
            <a:spLocks noGrp="1"/>
          </p:cNvSpPr>
          <p:nvPr>
            <p:ph type="subTitle" idx="1"/>
          </p:nvPr>
        </p:nvSpPr>
        <p:spPr>
          <a:xfrm>
            <a:off x="2743200" y="2787774"/>
            <a:ext cx="5696100" cy="432048"/>
          </a:xfrm>
          <a:prstGeom prst="rect">
            <a:avLst/>
          </a:prstGeom>
        </p:spPr>
        <p:txBody>
          <a:bodyPr spcFirstLastPara="1" wrap="square" lIns="91425" tIns="91425" rIns="91425" bIns="91425" anchor="t" anchorCtr="0">
            <a:noAutofit/>
          </a:bodyPr>
          <a:lstStyle/>
          <a:p>
            <a:pPr marL="0" lvl="0" indent="0"/>
            <a:r>
              <a:rPr lang="pt-BR" sz="2000" dirty="0">
                <a:latin typeface="Play" pitchFamily="2" charset="0"/>
              </a:rPr>
              <a:t>Um novo modo de pensar? A solução?</a:t>
            </a:r>
            <a:endParaRPr sz="2000" dirty="0">
              <a:latin typeface="Play" pitchFamily="2" charset="0"/>
            </a:endParaRPr>
          </a:p>
        </p:txBody>
      </p:sp>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solidFill>
                  <a:srgbClr val="FFFFFF"/>
                </a:solidFill>
                <a:latin typeface="Play" pitchFamily="2" charset="0"/>
                <a:sym typeface="Nixie One"/>
              </a:rPr>
              <a:t>3</a:t>
            </a:r>
            <a:endParaRPr b="1" dirty="0">
              <a:solidFill>
                <a:srgbClr val="FFFFFF"/>
              </a:solidFill>
              <a:latin typeface="Play" pitchFamily="2" charset="0"/>
            </a:endParaRPr>
          </a:p>
        </p:txBody>
      </p:sp>
    </p:spTree>
    <p:extLst>
      <p:ext uri="{BB962C8B-B14F-4D97-AF65-F5344CB8AC3E}">
        <p14:creationId xmlns:p14="http://schemas.microsoft.com/office/powerpoint/2010/main" val="1742322457"/>
      </p:ext>
    </p:extLst>
  </p:cSld>
  <p:clrMapOvr>
    <a:masterClrMapping/>
  </p:clrMapOvr>
</p:sld>
</file>

<file path=ppt/theme/theme1.xml><?xml version="1.0" encoding="utf-8"?>
<a:theme xmlns:a="http://schemas.openxmlformats.org/drawingml/2006/main"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6734</TotalTime>
  <Words>1037</Words>
  <Application>Microsoft Macintosh PowerPoint</Application>
  <PresentationFormat>Apresentação na tela (16:9)</PresentationFormat>
  <Paragraphs>235</Paragraphs>
  <Slides>54</Slides>
  <Notes>19</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54</vt:i4>
      </vt:variant>
    </vt:vector>
  </HeadingPairs>
  <TitlesOfParts>
    <vt:vector size="61" baseType="lpstr">
      <vt:lpstr>Helvetica Neue</vt:lpstr>
      <vt:lpstr>Arial</vt:lpstr>
      <vt:lpstr>Wingdings</vt:lpstr>
      <vt:lpstr>Play</vt:lpstr>
      <vt:lpstr>Muli</vt:lpstr>
      <vt:lpstr>Nixie One</vt:lpstr>
      <vt:lpstr>Imogen template</vt:lpstr>
      <vt:lpstr>Metodologias Ágeis</vt:lpstr>
      <vt:lpstr>Equipe</vt:lpstr>
      <vt:lpstr>Sobre a apresentação</vt:lpstr>
      <vt:lpstr>Introdução</vt:lpstr>
      <vt:lpstr>Apresentação do PowerPoint</vt:lpstr>
      <vt:lpstr>Descrição</vt:lpstr>
      <vt:lpstr>Entendendo o Problema</vt:lpstr>
      <vt:lpstr>Problemas constatados</vt:lpstr>
      <vt:lpstr>METODOLOGIAS ÁGEIS</vt:lpstr>
      <vt:lpstr>Apresentação do PowerPoint</vt:lpstr>
      <vt:lpstr>Apresentação do PowerPoint</vt:lpstr>
      <vt:lpstr>MANIFESTO ÁGIL</vt:lpstr>
      <vt:lpstr>Valores</vt:lpstr>
      <vt:lpstr>Apresentação do PowerPoint</vt:lpstr>
      <vt:lpstr>Vantagens — cliente</vt:lpstr>
      <vt:lpstr>Vantagens — Equipe ágil</vt:lpstr>
      <vt:lpstr>TRADICIONAL x ÁGIL</vt:lpstr>
      <vt:lpstr>Apresentação do PowerPoint</vt:lpstr>
      <vt:lpstr>Apresentação do PowerPoint</vt:lpstr>
      <vt:lpstr>Apresentação do PowerPoint</vt:lpstr>
      <vt:lpstr>Frameworks agile</vt:lpstr>
      <vt:lpstr>EXTREME Programming</vt:lpstr>
      <vt:lpstr>Apresentação do PowerPoint</vt:lpstr>
      <vt:lpstr>Apresentação do PowerPoint</vt:lpstr>
      <vt:lpstr>Apresentação do PowerPoint</vt:lpstr>
      <vt:lpstr>PRÁTICAS</vt:lpstr>
      <vt:lpstr>FDD -  Feature Driven Development</vt:lpstr>
      <vt:lpstr>Apresentação do PowerPoint</vt:lpstr>
      <vt:lpstr>Processos básicos</vt:lpstr>
      <vt:lpstr>KANBAN</vt:lpstr>
      <vt:lpstr>Apresentação do PowerPoint</vt:lpstr>
      <vt:lpstr>Apresentação do PowerPoint</vt:lpstr>
      <vt:lpstr>Apresentação do PowerPoint</vt:lpstr>
      <vt:lpstr>Apresentação do PowerPoint</vt:lpstr>
      <vt:lpstr>Princípios fundamentais</vt:lpstr>
      <vt:lpstr>Práticas fundamentais</vt:lpstr>
      <vt:lpstr>Hierarquias</vt:lpstr>
      <vt:lpstr>Evidenciando quadros Kanban</vt:lpstr>
      <vt:lpstr>Apresentação do PowerPoint</vt:lpstr>
      <vt:lpstr>Apresentação do PowerPoint</vt:lpstr>
      <vt:lpstr>Apresentação do PowerPoint</vt:lpstr>
      <vt:lpstr>Apresentação do PowerPoint</vt:lpstr>
      <vt:lpstr>Apresentação do PowerPoint</vt:lpstr>
      <vt:lpstr>Apresentação do PowerPoint</vt:lpstr>
      <vt:lpstr>SCRUM</vt:lpstr>
      <vt:lpstr>Apresentação do PowerPoint</vt:lpstr>
      <vt:lpstr>Apresentação do PowerPoint</vt:lpstr>
      <vt:lpstr>Apresentação do PowerPoint</vt:lpstr>
      <vt:lpstr>Apresentação do PowerPoint</vt:lpstr>
      <vt:lpstr>Apresentação do PowerPoint</vt:lpstr>
      <vt:lpstr>Apresentação do PowerPoint</vt:lpstr>
      <vt:lpstr>ANÁLISE DO VÍDEO</vt:lpstr>
      <vt:lpstr>Apresentação do PowerPoint</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Metodologias Ágeis</dc:title>
  <dc:creator>User</dc:creator>
  <cp:lastModifiedBy>ISAC DANIEL FIDELFLAVIO PETINATE</cp:lastModifiedBy>
  <cp:revision>116</cp:revision>
  <dcterms:modified xsi:type="dcterms:W3CDTF">2018-12-02T19:50:57Z</dcterms:modified>
</cp:coreProperties>
</file>